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8" r:id="rId16"/>
    <p:sldId id="279" r:id="rId17"/>
    <p:sldId id="281"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6" r:id="rId36"/>
    <p:sldId id="307" r:id="rId37"/>
    <p:sldId id="308" r:id="rId38"/>
    <p:sldId id="301" r:id="rId39"/>
    <p:sldId id="309"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3" d="100"/>
          <a:sy n="163" d="100"/>
        </p:scale>
        <p:origin x="-104" y="-4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cs typeface="Arial" charset="0"/>
              </a:defRPr>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charset="0"/>
              </a:defRPr>
            </a:lvl1pPr>
          </a:lstStyle>
          <a:p>
            <a:pPr>
              <a:defRPr/>
            </a:pPr>
            <a:fld id="{313C37EF-BECD-244C-9A6E-41EBDD733B57}" type="datetimeFigureOut">
              <a:rPr lang="en-US"/>
              <a:pPr>
                <a:defRPr/>
              </a:pPr>
              <a:t>19/12/13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cs typeface="Arial" charset="0"/>
              </a:defRPr>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charset="0"/>
              </a:defRPr>
            </a:lvl1pPr>
          </a:lstStyle>
          <a:p>
            <a:pPr>
              <a:defRPr/>
            </a:pPr>
            <a:fld id="{AD1F842C-E027-3A47-A18F-F4174CD5C82C}" type="slidenum">
              <a:rPr lang="en-US"/>
              <a:pPr>
                <a:defRPr/>
              </a:pPr>
              <a:t>‹#›</a:t>
            </a:fld>
            <a:endParaRPr lang="en-US"/>
          </a:p>
        </p:txBody>
      </p:sp>
    </p:spTree>
    <p:extLst>
      <p:ext uri="{BB962C8B-B14F-4D97-AF65-F5344CB8AC3E}">
        <p14:creationId xmlns:p14="http://schemas.microsoft.com/office/powerpoint/2010/main" val="1140623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9E6B9E-D720-9F43-BD49-AA2407B626A8}" type="slidenum">
              <a:rPr lang="en-US" sz="1200"/>
              <a:pPr eaLnBrk="1" hangingPunct="1"/>
              <a:t>19</a:t>
            </a:fld>
            <a:endParaRPr lang="en-US" sz="1200"/>
          </a:p>
        </p:txBody>
      </p:sp>
      <p:sp>
        <p:nvSpPr>
          <p:cNvPr id="33794"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Lateral position: minimal retraction. </a:t>
            </a:r>
          </a:p>
          <a:p>
            <a:pPr eaLnBrk="1" hangingPunct="1">
              <a:spcBef>
                <a:spcPct val="0"/>
              </a:spcBef>
            </a:pPr>
            <a:r>
              <a:rPr lang="en-US">
                <a:latin typeface="Calibri" charset="0"/>
              </a:rPr>
              <a:t>Posion dominant hemishere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4019FC9-B3D5-7A43-91E5-E9362C2B0C08}" type="slidenum">
              <a:rPr lang="en-US" sz="1200"/>
              <a:pPr eaLnBrk="1" hangingPunct="1"/>
              <a:t>20</a:t>
            </a:fld>
            <a:endParaRPr lang="en-US" sz="1200"/>
          </a:p>
        </p:txBody>
      </p:sp>
      <p:sp>
        <p:nvSpPr>
          <p:cNvPr id="35842"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Bridging veins: dissect arachanoid over frontal lobe so that they can be freed and tolerate more retraction.</a:t>
            </a:r>
          </a:p>
          <a:p>
            <a:pPr eaLnBrk="1" hangingPunct="1">
              <a:spcBef>
                <a:spcPct val="0"/>
              </a:spcBef>
            </a:pPr>
            <a:r>
              <a:rPr lang="en-US">
                <a:latin typeface="Calibri" charset="0"/>
              </a:rPr>
              <a:t>Corpus callosum identification: cingulate gyrus confusion. Bright glisening white structure. Explore lateral sulci to find ACAs. Better to preop study the abnormal pattern in ACAs so also the bridging veins.</a:t>
            </a:r>
          </a:p>
          <a:p>
            <a:pPr eaLnBrk="1" hangingPunct="1">
              <a:spcBef>
                <a:spcPct val="0"/>
              </a:spcBef>
            </a:pPr>
            <a:r>
              <a:rPr lang="en-US">
                <a:latin typeface="Calibri" charset="0"/>
              </a:rPr>
              <a:t>Callosotomy: 2-3 cm of callosotomy is well tolerated in genu and anterior body. Most of recent literature find it safe.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6002B97-A006-FA4F-BE5A-9480F2A1C83C}" type="slidenum">
              <a:rPr lang="en-US" sz="1200"/>
              <a:pPr eaLnBrk="1" hangingPunct="1"/>
              <a:t>31</a:t>
            </a:fld>
            <a:endParaRPr lang="en-US" sz="1200"/>
          </a:p>
        </p:txBody>
      </p:sp>
      <p:sp>
        <p:nvSpPr>
          <p:cNvPr id="48130"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81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rPr>
              <a:t>Splenium injury: prolonged verbal latencies, short phrase length, rapid speech rate, isolated dysgraphia, left hemialexia, alexia without agraphia, </a:t>
            </a:r>
          </a:p>
          <a:p>
            <a:pPr eaLnBrk="1" hangingPunct="1">
              <a:spcBef>
                <a:spcPct val="0"/>
              </a:spcBef>
            </a:pPr>
            <a:r>
              <a:rPr lang="en-US">
                <a:latin typeface="Calibri" charset="0"/>
              </a:rPr>
              <a:t>Fornicial injury: recent momory impairment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en-US" smtClean="0"/>
              <a:t>Click to edit Master title style</a:t>
            </a:r>
            <a:endParaRPr lang="en-US"/>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lstStyle>
          <a:p>
            <a:pPr>
              <a:defRPr/>
            </a:pPr>
            <a:fld id="{2EA5C7CE-F453-A84B-B6DC-A39866B026B5}" type="datetime1">
              <a:rPr lang="en-US"/>
              <a:pPr>
                <a:defRPr/>
              </a:pPr>
              <a:t>19/12/13</a:t>
            </a:fld>
            <a:endParaRPr lang="en-US"/>
          </a:p>
        </p:txBody>
      </p:sp>
      <p:sp>
        <p:nvSpPr>
          <p:cNvPr id="16" name="Footer Placeholder 16"/>
          <p:cNvSpPr>
            <a:spLocks noGrp="1"/>
          </p:cNvSpPr>
          <p:nvPr>
            <p:ph type="ftr" sz="quarter" idx="11"/>
          </p:nvPr>
        </p:nvSpPr>
        <p:spPr/>
        <p:txBody>
          <a:bodyPr/>
          <a:lstStyle>
            <a:lvl1pPr>
              <a:defRPr/>
            </a:lvl1pPr>
            <a:extLst/>
          </a:lstStyle>
          <a:p>
            <a:pPr>
              <a:defRPr/>
            </a:pPr>
            <a:endParaRPr lang="en-IN"/>
          </a:p>
        </p:txBody>
      </p:sp>
      <p:sp>
        <p:nvSpPr>
          <p:cNvPr id="17" name="Slide Number Placeholder 28"/>
          <p:cNvSpPr>
            <a:spLocks noGrp="1"/>
          </p:cNvSpPr>
          <p:nvPr>
            <p:ph type="sldNum" sz="quarter" idx="12"/>
          </p:nvPr>
        </p:nvSpPr>
        <p:spPr/>
        <p:txBody>
          <a:bodyPr/>
          <a:lstStyle>
            <a:lvl1pPr>
              <a:defRPr/>
            </a:lvl1pPr>
          </a:lstStyle>
          <a:p>
            <a:pPr>
              <a:defRPr/>
            </a:pPr>
            <a:fld id="{792685F2-2872-494F-9BDE-B9DF18AAD90E}" type="slidenum">
              <a:rPr lang="en-US"/>
              <a:pPr>
                <a:defRPr/>
              </a:pPr>
              <a:t>‹#›</a:t>
            </a:fld>
            <a:endParaRPr lang="en-US"/>
          </a:p>
        </p:txBody>
      </p:sp>
    </p:spTree>
    <p:extLst>
      <p:ext uri="{BB962C8B-B14F-4D97-AF65-F5344CB8AC3E}">
        <p14:creationId xmlns:p14="http://schemas.microsoft.com/office/powerpoint/2010/main" val="314912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D393DE9-AB92-6F40-AAE6-7F1B536672CD}" type="datetime1">
              <a:rPr lang="en-US"/>
              <a:pPr>
                <a:defRPr/>
              </a:pPr>
              <a:t>19/12/13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IN"/>
          </a:p>
        </p:txBody>
      </p:sp>
      <p:sp>
        <p:nvSpPr>
          <p:cNvPr id="6" name="Slide Number Placeholder 22"/>
          <p:cNvSpPr>
            <a:spLocks noGrp="1"/>
          </p:cNvSpPr>
          <p:nvPr>
            <p:ph type="sldNum" sz="quarter" idx="12"/>
          </p:nvPr>
        </p:nvSpPr>
        <p:spPr/>
        <p:txBody>
          <a:bodyPr/>
          <a:lstStyle>
            <a:lvl1pPr>
              <a:defRPr/>
            </a:lvl1pPr>
          </a:lstStyle>
          <a:p>
            <a:pPr>
              <a:defRPr/>
            </a:pPr>
            <a:fld id="{A8980F3A-C6F9-9D47-9D09-C198219F1FF0}" type="slidenum">
              <a:rPr lang="en-US"/>
              <a:pPr>
                <a:defRPr/>
              </a:pPr>
              <a:t>‹#›</a:t>
            </a:fld>
            <a:endParaRPr lang="en-US"/>
          </a:p>
        </p:txBody>
      </p:sp>
    </p:spTree>
    <p:extLst>
      <p:ext uri="{BB962C8B-B14F-4D97-AF65-F5344CB8AC3E}">
        <p14:creationId xmlns:p14="http://schemas.microsoft.com/office/powerpoint/2010/main" val="256901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2BC5E0A-1482-1548-B278-3621A22A66D9}" type="datetime1">
              <a:rPr lang="en-US"/>
              <a:pPr>
                <a:defRPr/>
              </a:pPr>
              <a:t>19/12/13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IN"/>
          </a:p>
        </p:txBody>
      </p:sp>
      <p:sp>
        <p:nvSpPr>
          <p:cNvPr id="6" name="Slide Number Placeholder 22"/>
          <p:cNvSpPr>
            <a:spLocks noGrp="1"/>
          </p:cNvSpPr>
          <p:nvPr>
            <p:ph type="sldNum" sz="quarter" idx="12"/>
          </p:nvPr>
        </p:nvSpPr>
        <p:spPr/>
        <p:txBody>
          <a:bodyPr/>
          <a:lstStyle>
            <a:lvl1pPr>
              <a:defRPr/>
            </a:lvl1pPr>
          </a:lstStyle>
          <a:p>
            <a:pPr>
              <a:defRPr/>
            </a:pPr>
            <a:fld id="{2D0FED65-3B8A-2945-A6A8-1B04A50D3251}" type="slidenum">
              <a:rPr lang="en-US"/>
              <a:pPr>
                <a:defRPr/>
              </a:pPr>
              <a:t>‹#›</a:t>
            </a:fld>
            <a:endParaRPr lang="en-US"/>
          </a:p>
        </p:txBody>
      </p:sp>
    </p:spTree>
    <p:extLst>
      <p:ext uri="{BB962C8B-B14F-4D97-AF65-F5344CB8AC3E}">
        <p14:creationId xmlns:p14="http://schemas.microsoft.com/office/powerpoint/2010/main" val="2972054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05BACA2-CC3D-1B4B-9908-BA55EF15670D}" type="datetime1">
              <a:rPr lang="en-US"/>
              <a:pPr>
                <a:defRPr/>
              </a:pPr>
              <a:t>19/12/13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IN"/>
          </a:p>
        </p:txBody>
      </p:sp>
      <p:sp>
        <p:nvSpPr>
          <p:cNvPr id="6" name="Slide Number Placeholder 22"/>
          <p:cNvSpPr>
            <a:spLocks noGrp="1"/>
          </p:cNvSpPr>
          <p:nvPr>
            <p:ph type="sldNum" sz="quarter" idx="12"/>
          </p:nvPr>
        </p:nvSpPr>
        <p:spPr/>
        <p:txBody>
          <a:bodyPr/>
          <a:lstStyle>
            <a:lvl1pPr>
              <a:defRPr/>
            </a:lvl1pPr>
          </a:lstStyle>
          <a:p>
            <a:pPr>
              <a:defRPr/>
            </a:pPr>
            <a:fld id="{70D64346-4796-B54F-89D2-62DF044C047E}" type="slidenum">
              <a:rPr lang="en-US"/>
              <a:pPr>
                <a:defRPr/>
              </a:pPr>
              <a:t>‹#›</a:t>
            </a:fld>
            <a:endParaRPr lang="en-US"/>
          </a:p>
        </p:txBody>
      </p:sp>
    </p:spTree>
    <p:extLst>
      <p:ext uri="{BB962C8B-B14F-4D97-AF65-F5344CB8AC3E}">
        <p14:creationId xmlns:p14="http://schemas.microsoft.com/office/powerpoint/2010/main" val="933806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7"/>
          <p:cNvSpPr>
            <a:spLocks/>
          </p:cNvSpPr>
          <p:nvPr/>
        </p:nvSpPr>
        <p:spPr bwMode="auto">
          <a:xfrm>
            <a:off x="4829175" y="1073150"/>
            <a:ext cx="4321175" cy="5791200"/>
          </a:xfrm>
          <a:custGeom>
            <a:avLst/>
            <a:gdLst>
              <a:gd name="T0" fmla="*/ 0 w 2736"/>
              <a:gd name="T1" fmla="*/ 5791200 h 3648"/>
              <a:gd name="T2" fmla="*/ 1137151 w 2736"/>
              <a:gd name="T3" fmla="*/ 3200400 h 3648"/>
              <a:gd name="T4" fmla="*/ 4321175 w 2736"/>
              <a:gd name="T5" fmla="*/ 0 h 3648"/>
              <a:gd name="T6" fmla="*/ 4321175 w 2736"/>
              <a:gd name="T7" fmla="*/ 152400 h 3648"/>
              <a:gd name="T8" fmla="*/ 1175056 w 2736"/>
              <a:gd name="T9" fmla="*/ 3235325 h 3648"/>
              <a:gd name="T10" fmla="*/ 75810 w 2736"/>
              <a:gd name="T11" fmla="*/ 5791200 h 3648"/>
              <a:gd name="T12" fmla="*/ 0 w 2736"/>
              <a:gd name="T13" fmla="*/ 5791200 h 3648"/>
              <a:gd name="T14" fmla="*/ 0 60000 65536"/>
              <a:gd name="T15" fmla="*/ 0 60000 65536"/>
              <a:gd name="T16" fmla="*/ 0 60000 65536"/>
              <a:gd name="T17" fmla="*/ 0 60000 65536"/>
              <a:gd name="T18" fmla="*/ 0 60000 65536"/>
              <a:gd name="T19" fmla="*/ 0 60000 65536"/>
              <a:gd name="T20" fmla="*/ 0 60000 65536"/>
              <a:gd name="T21" fmla="*/ 0 w 2736"/>
              <a:gd name="T22" fmla="*/ 0 h 3648"/>
              <a:gd name="T23" fmla="*/ 2736 w 2736"/>
              <a:gd name="T24" fmla="*/ 3648 h 36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36" h="3648">
                <a:moveTo>
                  <a:pt x="0" y="3648"/>
                </a:moveTo>
                <a:lnTo>
                  <a:pt x="720" y="2016"/>
                </a:lnTo>
                <a:lnTo>
                  <a:pt x="2736" y="672"/>
                </a:lnTo>
                <a:lnTo>
                  <a:pt x="2736" y="720"/>
                </a:lnTo>
                <a:lnTo>
                  <a:pt x="744" y="2038"/>
                </a:lnTo>
                <a:lnTo>
                  <a:pt x="48" y="3648"/>
                </a:lnTo>
                <a:lnTo>
                  <a:pt x="0" y="3648"/>
                </a:lnTo>
                <a:close/>
              </a:path>
            </a:pathLst>
          </a:custGeom>
          <a:noFill/>
          <a:ln w="3175" cap="flat" cmpd="sng">
            <a:solidFill>
              <a:schemeClr val="accent2">
                <a:alpha val="52940"/>
              </a:schemeClr>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Freeform 18"/>
          <p:cNvSpPr>
            <a:spLocks/>
          </p:cNvSpPr>
          <p:nvPr/>
        </p:nvSpPr>
        <p:spPr bwMode="auto">
          <a:xfrm>
            <a:off x="374650" y="0"/>
            <a:ext cx="5513388" cy="6615113"/>
          </a:xfrm>
          <a:custGeom>
            <a:avLst/>
            <a:gdLst>
              <a:gd name="T0" fmla="*/ 0 w 3504"/>
              <a:gd name="T1" fmla="*/ 6538193 h 4128"/>
              <a:gd name="T2" fmla="*/ 0 w 3504"/>
              <a:gd name="T3" fmla="*/ 6615113 h 4128"/>
              <a:gd name="T4" fmla="*/ 5513388 w 3504"/>
              <a:gd name="T5" fmla="*/ 4230596 h 4128"/>
              <a:gd name="T6" fmla="*/ 4531552 w 3504"/>
              <a:gd name="T7" fmla="*/ 0 h 4128"/>
              <a:gd name="T8" fmla="*/ 4456026 w 3504"/>
              <a:gd name="T9" fmla="*/ 0 h 4128"/>
              <a:gd name="T10" fmla="*/ 5452023 w 3504"/>
              <a:gd name="T11" fmla="*/ 4196943 h 4128"/>
              <a:gd name="T12" fmla="*/ 0 w 3504"/>
              <a:gd name="T13" fmla="*/ 6538193 h 4128"/>
              <a:gd name="T14" fmla="*/ 0 60000 65536"/>
              <a:gd name="T15" fmla="*/ 0 60000 65536"/>
              <a:gd name="T16" fmla="*/ 0 60000 65536"/>
              <a:gd name="T17" fmla="*/ 0 60000 65536"/>
              <a:gd name="T18" fmla="*/ 0 60000 65536"/>
              <a:gd name="T19" fmla="*/ 0 60000 65536"/>
              <a:gd name="T20" fmla="*/ 0 60000 65536"/>
              <a:gd name="T21" fmla="*/ 0 w 3504"/>
              <a:gd name="T22" fmla="*/ 0 h 4128"/>
              <a:gd name="T23" fmla="*/ 3504 w 3504"/>
              <a:gd name="T24" fmla="*/ 4128 h 4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solidFill>
              <a:schemeClr val="accent2">
                <a:alpha val="52940"/>
              </a:schemeClr>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cs typeface="+mn-cs"/>
            </a:endParaRPr>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n-US" smtClean="0"/>
              <a:t>Click to edit Master title style</a:t>
            </a:r>
            <a:endParaRPr lang="en-US"/>
          </a:p>
        </p:txBody>
      </p:sp>
      <p:sp>
        <p:nvSpPr>
          <p:cNvPr id="25" name="Date Placeholder 3"/>
          <p:cNvSpPr>
            <a:spLocks noGrp="1"/>
          </p:cNvSpPr>
          <p:nvPr>
            <p:ph type="dt" sz="half" idx="10"/>
          </p:nvPr>
        </p:nvSpPr>
        <p:spPr/>
        <p:txBody>
          <a:bodyPr/>
          <a:lstStyle>
            <a:lvl1pPr>
              <a:defRPr/>
            </a:lvl1pPr>
          </a:lstStyle>
          <a:p>
            <a:pPr>
              <a:defRPr/>
            </a:pPr>
            <a:fld id="{3B6543F2-FF1F-4548-B16E-353704F45887}" type="datetime1">
              <a:rPr lang="en-US"/>
              <a:pPr>
                <a:defRPr/>
              </a:pPr>
              <a:t>19/12/13</a:t>
            </a:fld>
            <a:endParaRPr lang="en-US"/>
          </a:p>
        </p:txBody>
      </p:sp>
      <p:sp>
        <p:nvSpPr>
          <p:cNvPr id="26" name="Footer Placeholder 4"/>
          <p:cNvSpPr>
            <a:spLocks noGrp="1"/>
          </p:cNvSpPr>
          <p:nvPr>
            <p:ph type="ftr" sz="quarter" idx="11"/>
          </p:nvPr>
        </p:nvSpPr>
        <p:spPr/>
        <p:txBody>
          <a:bodyPr/>
          <a:lstStyle>
            <a:lvl1pPr>
              <a:defRPr/>
            </a:lvl1pPr>
            <a:extLst/>
          </a:lstStyle>
          <a:p>
            <a:pPr>
              <a:defRPr/>
            </a:pPr>
            <a:endParaRPr lang="en-IN"/>
          </a:p>
        </p:txBody>
      </p:sp>
      <p:sp>
        <p:nvSpPr>
          <p:cNvPr id="27" name="Slide Number Placeholder 5"/>
          <p:cNvSpPr>
            <a:spLocks noGrp="1"/>
          </p:cNvSpPr>
          <p:nvPr>
            <p:ph type="sldNum" sz="quarter" idx="12"/>
          </p:nvPr>
        </p:nvSpPr>
        <p:spPr/>
        <p:txBody>
          <a:bodyPr/>
          <a:lstStyle>
            <a:lvl1pPr>
              <a:defRPr/>
            </a:lvl1pPr>
          </a:lstStyle>
          <a:p>
            <a:pPr>
              <a:defRPr/>
            </a:pPr>
            <a:fld id="{AB9AA599-EA62-2743-990B-7F14C22C3722}" type="slidenum">
              <a:rPr lang="en-US"/>
              <a:pPr>
                <a:defRPr/>
              </a:pPr>
              <a:t>‹#›</a:t>
            </a:fld>
            <a:endParaRPr lang="en-US"/>
          </a:p>
        </p:txBody>
      </p:sp>
    </p:spTree>
    <p:extLst>
      <p:ext uri="{BB962C8B-B14F-4D97-AF65-F5344CB8AC3E}">
        <p14:creationId xmlns:p14="http://schemas.microsoft.com/office/powerpoint/2010/main" val="1187366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2E246E18-4483-D84D-A077-7CFF45C899AE}" type="datetime1">
              <a:rPr lang="en-US"/>
              <a:pPr>
                <a:defRPr/>
              </a:pPr>
              <a:t>19/12/13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IN"/>
          </a:p>
        </p:txBody>
      </p:sp>
      <p:sp>
        <p:nvSpPr>
          <p:cNvPr id="7" name="Slide Number Placeholder 6"/>
          <p:cNvSpPr>
            <a:spLocks noGrp="1"/>
          </p:cNvSpPr>
          <p:nvPr>
            <p:ph type="sldNum" sz="quarter" idx="12"/>
          </p:nvPr>
        </p:nvSpPr>
        <p:spPr/>
        <p:txBody>
          <a:bodyPr/>
          <a:lstStyle>
            <a:lvl1pPr>
              <a:defRPr/>
            </a:lvl1pPr>
          </a:lstStyle>
          <a:p>
            <a:pPr>
              <a:defRPr/>
            </a:pPr>
            <a:fld id="{33894F15-B5A4-274A-83AE-FF4BC45E6C33}" type="slidenum">
              <a:rPr lang="en-US"/>
              <a:pPr>
                <a:defRPr/>
              </a:pPr>
              <a:t>‹#›</a:t>
            </a:fld>
            <a:endParaRPr lang="en-US"/>
          </a:p>
        </p:txBody>
      </p:sp>
    </p:spTree>
    <p:extLst>
      <p:ext uri="{BB962C8B-B14F-4D97-AF65-F5344CB8AC3E}">
        <p14:creationId xmlns:p14="http://schemas.microsoft.com/office/powerpoint/2010/main" val="3771449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extLst/>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p:txBody>
          <a:bodyPr/>
          <a:lstStyle>
            <a:lvl1pPr>
              <a:defRPr/>
            </a:lvl1pPr>
          </a:lstStyle>
          <a:p>
            <a:pPr>
              <a:defRPr/>
            </a:pPr>
            <a:fld id="{7314A680-7C95-3A4E-B79A-825055FB4F5B}" type="datetime1">
              <a:rPr lang="en-US"/>
              <a:pPr>
                <a:defRPr/>
              </a:pPr>
              <a:t>19/12/13</a:t>
            </a:fld>
            <a:endParaRPr lang="en-US"/>
          </a:p>
        </p:txBody>
      </p:sp>
      <p:sp>
        <p:nvSpPr>
          <p:cNvPr id="18" name="Footer Placeholder 7"/>
          <p:cNvSpPr>
            <a:spLocks noGrp="1"/>
          </p:cNvSpPr>
          <p:nvPr>
            <p:ph type="ftr" sz="quarter" idx="11"/>
          </p:nvPr>
        </p:nvSpPr>
        <p:spPr/>
        <p:txBody>
          <a:bodyPr/>
          <a:lstStyle>
            <a:lvl1pPr>
              <a:defRPr/>
            </a:lvl1pPr>
            <a:extLst/>
          </a:lstStyle>
          <a:p>
            <a:pPr>
              <a:defRPr/>
            </a:pPr>
            <a:endParaRPr lang="en-IN"/>
          </a:p>
        </p:txBody>
      </p:sp>
      <p:sp>
        <p:nvSpPr>
          <p:cNvPr id="19" name="Slide Number Placeholder 8"/>
          <p:cNvSpPr>
            <a:spLocks noGrp="1"/>
          </p:cNvSpPr>
          <p:nvPr>
            <p:ph type="sldNum" sz="quarter" idx="12"/>
          </p:nvPr>
        </p:nvSpPr>
        <p:spPr/>
        <p:txBody>
          <a:bodyPr/>
          <a:lstStyle>
            <a:lvl1pPr>
              <a:defRPr/>
            </a:lvl1pPr>
          </a:lstStyle>
          <a:p>
            <a:pPr>
              <a:defRPr/>
            </a:pPr>
            <a:fld id="{79CC3BE8-D812-644D-84E1-9596BEF2096A}" type="slidenum">
              <a:rPr lang="en-US"/>
              <a:pPr>
                <a:defRPr/>
              </a:pPr>
              <a:t>‹#›</a:t>
            </a:fld>
            <a:endParaRPr lang="en-US"/>
          </a:p>
        </p:txBody>
      </p:sp>
    </p:spTree>
    <p:extLst>
      <p:ext uri="{BB962C8B-B14F-4D97-AF65-F5344CB8AC3E}">
        <p14:creationId xmlns:p14="http://schemas.microsoft.com/office/powerpoint/2010/main" val="1070526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2C08BF8-98F7-3F49-9332-9489C3BF5248}" type="datetime1">
              <a:rPr lang="en-US"/>
              <a:pPr>
                <a:defRPr/>
              </a:pPr>
              <a:t>19/12/13</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IN"/>
          </a:p>
        </p:txBody>
      </p:sp>
      <p:sp>
        <p:nvSpPr>
          <p:cNvPr id="5" name="Slide Number Placeholder 22"/>
          <p:cNvSpPr>
            <a:spLocks noGrp="1"/>
          </p:cNvSpPr>
          <p:nvPr>
            <p:ph type="sldNum" sz="quarter" idx="12"/>
          </p:nvPr>
        </p:nvSpPr>
        <p:spPr/>
        <p:txBody>
          <a:bodyPr/>
          <a:lstStyle>
            <a:lvl1pPr>
              <a:defRPr/>
            </a:lvl1pPr>
          </a:lstStyle>
          <a:p>
            <a:pPr>
              <a:defRPr/>
            </a:pPr>
            <a:fld id="{53587F26-2DBF-9C4E-87BF-110D84C6E959}" type="slidenum">
              <a:rPr lang="en-US"/>
              <a:pPr>
                <a:defRPr/>
              </a:pPr>
              <a:t>‹#›</a:t>
            </a:fld>
            <a:endParaRPr lang="en-US"/>
          </a:p>
        </p:txBody>
      </p:sp>
    </p:spTree>
    <p:extLst>
      <p:ext uri="{BB962C8B-B14F-4D97-AF65-F5344CB8AC3E}">
        <p14:creationId xmlns:p14="http://schemas.microsoft.com/office/powerpoint/2010/main" val="3564127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23DAC85D-277F-0C4F-A8FC-801205358587}" type="datetime1">
              <a:rPr lang="en-US"/>
              <a:pPr>
                <a:defRPr/>
              </a:pPr>
              <a:t>19/12/13</a:t>
            </a:fld>
            <a:endParaRPr lang="en-US"/>
          </a:p>
        </p:txBody>
      </p:sp>
      <p:sp>
        <p:nvSpPr>
          <p:cNvPr id="3" name="Footer Placeholder 2"/>
          <p:cNvSpPr>
            <a:spLocks noGrp="1"/>
          </p:cNvSpPr>
          <p:nvPr>
            <p:ph type="ftr" sz="quarter" idx="11"/>
          </p:nvPr>
        </p:nvSpPr>
        <p:spPr/>
        <p:txBody>
          <a:bodyPr/>
          <a:lstStyle>
            <a:lvl1pPr>
              <a:defRPr/>
            </a:lvl1pPr>
            <a:extLst/>
          </a:lstStyle>
          <a:p>
            <a:pPr>
              <a:defRPr/>
            </a:pPr>
            <a:endParaRPr lang="en-IN"/>
          </a:p>
        </p:txBody>
      </p:sp>
      <p:sp>
        <p:nvSpPr>
          <p:cNvPr id="4" name="Slide Number Placeholder 3"/>
          <p:cNvSpPr>
            <a:spLocks noGrp="1"/>
          </p:cNvSpPr>
          <p:nvPr>
            <p:ph type="sldNum" sz="quarter" idx="12"/>
          </p:nvPr>
        </p:nvSpPr>
        <p:spPr/>
        <p:txBody>
          <a:bodyPr/>
          <a:lstStyle>
            <a:lvl1pPr>
              <a:defRPr/>
            </a:lvl1pPr>
          </a:lstStyle>
          <a:p>
            <a:pPr>
              <a:defRPr/>
            </a:pPr>
            <a:fld id="{E62AA6DF-0A4C-EE4E-B2BA-E4804B9232BD}" type="slidenum">
              <a:rPr lang="en-US"/>
              <a:pPr>
                <a:defRPr/>
              </a:pPr>
              <a:t>‹#›</a:t>
            </a:fld>
            <a:endParaRPr lang="en-US"/>
          </a:p>
        </p:txBody>
      </p:sp>
    </p:spTree>
    <p:extLst>
      <p:ext uri="{BB962C8B-B14F-4D97-AF65-F5344CB8AC3E}">
        <p14:creationId xmlns:p14="http://schemas.microsoft.com/office/powerpoint/2010/main" val="1750121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lang="en-US" smtClean="0"/>
              <a:t>Click to edit Master title style</a:t>
            </a:r>
            <a:endParaRPr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37BDCAE8-AE88-374A-9A5C-D68087606549}" type="datetime1">
              <a:rPr lang="en-US"/>
              <a:pPr>
                <a:defRPr/>
              </a:pPr>
              <a:t>19/12/13</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IN"/>
          </a:p>
        </p:txBody>
      </p:sp>
      <p:sp>
        <p:nvSpPr>
          <p:cNvPr id="7" name="Slide Number Placeholder 22"/>
          <p:cNvSpPr>
            <a:spLocks noGrp="1"/>
          </p:cNvSpPr>
          <p:nvPr>
            <p:ph type="sldNum" sz="quarter" idx="12"/>
          </p:nvPr>
        </p:nvSpPr>
        <p:spPr/>
        <p:txBody>
          <a:bodyPr/>
          <a:lstStyle>
            <a:lvl1pPr>
              <a:defRPr/>
            </a:lvl1pPr>
          </a:lstStyle>
          <a:p>
            <a:pPr>
              <a:defRPr/>
            </a:pPr>
            <a:fld id="{A336279F-DBD4-F64B-914C-3D622F78E29F}" type="slidenum">
              <a:rPr lang="en-US"/>
              <a:pPr>
                <a:defRPr/>
              </a:pPr>
              <a:t>‹#›</a:t>
            </a:fld>
            <a:endParaRPr lang="en-US"/>
          </a:p>
        </p:txBody>
      </p:sp>
    </p:spTree>
    <p:extLst>
      <p:ext uri="{BB962C8B-B14F-4D97-AF65-F5344CB8AC3E}">
        <p14:creationId xmlns:p14="http://schemas.microsoft.com/office/powerpoint/2010/main" val="2864789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19"/>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57743" y="1294508"/>
              <a:ext cx="88935" cy="7994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79349" y="1397315"/>
              <a:ext cx="125669"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38664" y="1293533"/>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57743" y="1294508"/>
              <a:ext cx="88935" cy="7994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79349" y="1397315"/>
              <a:ext cx="125669"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38664" y="1293533"/>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57742" y="1294507"/>
              <a:ext cx="88934" cy="79944"/>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79348" y="1397313"/>
              <a:ext cx="125667"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38662" y="1293532"/>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9" name="Date Placeholder 4"/>
          <p:cNvSpPr>
            <a:spLocks noGrp="1"/>
          </p:cNvSpPr>
          <p:nvPr>
            <p:ph type="dt" sz="half" idx="10"/>
          </p:nvPr>
        </p:nvSpPr>
        <p:spPr>
          <a:xfrm>
            <a:off x="6477000" y="55563"/>
            <a:ext cx="2133600" cy="365125"/>
          </a:xfrm>
        </p:spPr>
        <p:txBody>
          <a:bodyPr/>
          <a:lstStyle>
            <a:lvl1pPr>
              <a:defRPr/>
            </a:lvl1pPr>
          </a:lstStyle>
          <a:p>
            <a:pPr>
              <a:defRPr/>
            </a:pPr>
            <a:fld id="{61B831BF-89C6-134D-9B04-8223C90DF952}" type="datetime1">
              <a:rPr lang="en-US"/>
              <a:pPr>
                <a:defRPr/>
              </a:pPr>
              <a:t>19/12/13</a:t>
            </a:fld>
            <a:endParaRPr lang="en-US"/>
          </a:p>
        </p:txBody>
      </p:sp>
      <p:sp>
        <p:nvSpPr>
          <p:cNvPr id="20" name="Footer Placeholder 5"/>
          <p:cNvSpPr>
            <a:spLocks noGrp="1"/>
          </p:cNvSpPr>
          <p:nvPr>
            <p:ph type="ftr" sz="quarter" idx="11"/>
          </p:nvPr>
        </p:nvSpPr>
        <p:spPr>
          <a:xfrm>
            <a:off x="914400" y="55563"/>
            <a:ext cx="5562600" cy="365125"/>
          </a:xfrm>
        </p:spPr>
        <p:txBody>
          <a:bodyPr/>
          <a:lstStyle>
            <a:lvl1pPr>
              <a:defRPr/>
            </a:lvl1pPr>
            <a:extLst/>
          </a:lstStyle>
          <a:p>
            <a:pPr>
              <a:defRPr/>
            </a:pPr>
            <a:endParaRPr lang="en-IN"/>
          </a:p>
        </p:txBody>
      </p:sp>
      <p:sp>
        <p:nvSpPr>
          <p:cNvPr id="21" name="Slide Number Placeholder 6"/>
          <p:cNvSpPr>
            <a:spLocks noGrp="1"/>
          </p:cNvSpPr>
          <p:nvPr>
            <p:ph type="sldNum" sz="quarter" idx="12"/>
          </p:nvPr>
        </p:nvSpPr>
        <p:spPr>
          <a:xfrm>
            <a:off x="8610600" y="55563"/>
            <a:ext cx="457200" cy="365125"/>
          </a:xfrm>
        </p:spPr>
        <p:txBody>
          <a:bodyPr/>
          <a:lstStyle>
            <a:lvl1pPr>
              <a:defRPr/>
            </a:lvl1pPr>
          </a:lstStyle>
          <a:p>
            <a:pPr>
              <a:defRPr/>
            </a:pPr>
            <a:fld id="{A4191697-049A-DA47-9F60-D9B9177A670C}" type="slidenum">
              <a:rPr lang="en-US"/>
              <a:pPr>
                <a:defRPr/>
              </a:pPr>
              <a:t>‹#›</a:t>
            </a:fld>
            <a:endParaRPr lang="en-US"/>
          </a:p>
        </p:txBody>
      </p:sp>
    </p:spTree>
    <p:extLst>
      <p:ext uri="{BB962C8B-B14F-4D97-AF65-F5344CB8AC3E}">
        <p14:creationId xmlns:p14="http://schemas.microsoft.com/office/powerpoint/2010/main" val="18681829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extLst/>
          </a:lstStyle>
          <a:p>
            <a:r>
              <a:rPr lang="en-US" smtClean="0"/>
              <a:t>Click to edit Master title style</a:t>
            </a:r>
            <a:endParaRPr lang="en-US"/>
          </a:p>
        </p:txBody>
      </p:sp>
      <p:sp>
        <p:nvSpPr>
          <p:cNvPr id="1036" name="Text Placeholder 12"/>
          <p:cNvSpPr>
            <a:spLocks noGrp="1"/>
          </p:cNvSpPr>
          <p:nvPr>
            <p:ph type="body" idx="1"/>
          </p:nvPr>
        </p:nvSpPr>
        <p:spPr bwMode="auto">
          <a:xfrm>
            <a:off x="914400" y="178435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wrap="square" lIns="91440" tIns="45720" rIns="91440" bIns="45720" numCol="1" anchor="b" anchorCtr="0" compatLnSpc="1">
            <a:prstTxWarp prst="textNoShape">
              <a:avLst/>
            </a:prstTxWarp>
          </a:bodyPr>
          <a:lstStyle>
            <a:lvl1pPr>
              <a:defRPr sz="1100">
                <a:solidFill>
                  <a:schemeClr val="tx2"/>
                </a:solidFill>
                <a:latin typeface="Times New Roman" charset="0"/>
                <a:cs typeface="Arial" charset="0"/>
              </a:defRPr>
            </a:lvl1pPr>
          </a:lstStyle>
          <a:p>
            <a:pPr>
              <a:defRPr/>
            </a:pPr>
            <a:fld id="{7405AF48-9C73-1A4B-B0B4-CD66719D429A}" type="datetime1">
              <a:rPr lang="en-US"/>
              <a:pPr>
                <a:defRPr/>
              </a:pPr>
              <a:t>19/12/13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ea typeface="+mn-ea"/>
                <a:cs typeface="+mn-cs"/>
              </a:defRPr>
            </a:lvl1pPr>
            <a:extLst/>
          </a:lstStyle>
          <a:p>
            <a:pPr>
              <a:defRPr/>
            </a:pPr>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wrap="square" lIns="91440" tIns="45720" rIns="91440" bIns="45720" numCol="1" anchor="b" anchorCtr="0" compatLnSpc="1">
            <a:prstTxWarp prst="textNoShape">
              <a:avLst/>
            </a:prstTxWarp>
          </a:bodyPr>
          <a:lstStyle>
            <a:lvl1pPr>
              <a:defRPr sz="1200">
                <a:solidFill>
                  <a:schemeClr val="tx2"/>
                </a:solidFill>
                <a:latin typeface="Times New Roman" charset="0"/>
                <a:cs typeface="Arial" charset="0"/>
              </a:defRPr>
            </a:lvl1pPr>
          </a:lstStyle>
          <a:p>
            <a:pPr>
              <a:defRPr/>
            </a:pPr>
            <a:fld id="{90992A86-96CF-7F43-B089-3E8656D08AE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85" r:id="rId1"/>
    <p:sldLayoutId id="2147483780" r:id="rId2"/>
    <p:sldLayoutId id="2147483786" r:id="rId3"/>
    <p:sldLayoutId id="2147483787" r:id="rId4"/>
    <p:sldLayoutId id="2147483788" r:id="rId5"/>
    <p:sldLayoutId id="2147483781" r:id="rId6"/>
    <p:sldLayoutId id="2147483789" r:id="rId7"/>
    <p:sldLayoutId id="2147483782" r:id="rId8"/>
    <p:sldLayoutId id="2147483790" r:id="rId9"/>
    <p:sldLayoutId id="2147483783" r:id="rId10"/>
    <p:sldLayoutId id="2147483784" r:id="rId11"/>
  </p:sldLayoutIdLst>
  <p:hf sldNum="0" hdr="0" ftr="0" dt="0"/>
  <p:txStyles>
    <p:titleStyle>
      <a:lvl1pPr algn="l" rtl="0" eaLnBrk="0" fontAlgn="base" hangingPunct="0">
        <a:spcBef>
          <a:spcPct val="0"/>
        </a:spcBef>
        <a:spcAft>
          <a:spcPct val="0"/>
        </a:spcAft>
        <a:defRPr sz="4000" kern="1200" spc="-100">
          <a:solidFill>
            <a:srgbClr val="C1EEFF"/>
          </a:solidFill>
          <a:latin typeface="+mj-lt"/>
          <a:ea typeface="ＭＳ Ｐゴシック" charset="0"/>
          <a:cs typeface="ＭＳ Ｐゴシック" charset="0"/>
        </a:defRPr>
      </a:lvl1pPr>
      <a:lvl2pPr algn="l" rtl="0" eaLnBrk="0" fontAlgn="base" hangingPunct="0">
        <a:spcBef>
          <a:spcPct val="0"/>
        </a:spcBef>
        <a:spcAft>
          <a:spcPct val="0"/>
        </a:spcAft>
        <a:defRPr sz="4000">
          <a:solidFill>
            <a:srgbClr val="C1EEFF"/>
          </a:solidFill>
          <a:latin typeface="Times New Roman" charset="0"/>
          <a:ea typeface="ＭＳ Ｐゴシック" charset="0"/>
          <a:cs typeface="ＭＳ Ｐゴシック" charset="0"/>
        </a:defRPr>
      </a:lvl2pPr>
      <a:lvl3pPr algn="l" rtl="0" eaLnBrk="0" fontAlgn="base" hangingPunct="0">
        <a:spcBef>
          <a:spcPct val="0"/>
        </a:spcBef>
        <a:spcAft>
          <a:spcPct val="0"/>
        </a:spcAft>
        <a:defRPr sz="4000">
          <a:solidFill>
            <a:srgbClr val="C1EEFF"/>
          </a:solidFill>
          <a:latin typeface="Times New Roman" charset="0"/>
          <a:ea typeface="ＭＳ Ｐゴシック" charset="0"/>
          <a:cs typeface="ＭＳ Ｐゴシック" charset="0"/>
        </a:defRPr>
      </a:lvl3pPr>
      <a:lvl4pPr algn="l" rtl="0" eaLnBrk="0" fontAlgn="base" hangingPunct="0">
        <a:spcBef>
          <a:spcPct val="0"/>
        </a:spcBef>
        <a:spcAft>
          <a:spcPct val="0"/>
        </a:spcAft>
        <a:defRPr sz="4000">
          <a:solidFill>
            <a:srgbClr val="C1EEFF"/>
          </a:solidFill>
          <a:latin typeface="Times New Roman" charset="0"/>
          <a:ea typeface="ＭＳ Ｐゴシック" charset="0"/>
          <a:cs typeface="ＭＳ Ｐゴシック" charset="0"/>
        </a:defRPr>
      </a:lvl4pPr>
      <a:lvl5pPr algn="l" rtl="0" eaLnBrk="0" fontAlgn="base" hangingPunct="0">
        <a:spcBef>
          <a:spcPct val="0"/>
        </a:spcBef>
        <a:spcAft>
          <a:spcPct val="0"/>
        </a:spcAft>
        <a:defRPr sz="4000">
          <a:solidFill>
            <a:srgbClr val="C1EEFF"/>
          </a:solidFill>
          <a:latin typeface="Times New Roman" charset="0"/>
          <a:ea typeface="ＭＳ Ｐゴシック" charset="0"/>
          <a:cs typeface="ＭＳ Ｐゴシック" charset="0"/>
        </a:defRPr>
      </a:lvl5pPr>
      <a:lvl6pPr marL="457200" algn="l" rtl="0" fontAlgn="base">
        <a:spcBef>
          <a:spcPct val="0"/>
        </a:spcBef>
        <a:spcAft>
          <a:spcPct val="0"/>
        </a:spcAft>
        <a:defRPr sz="4000">
          <a:solidFill>
            <a:srgbClr val="C1EEFF"/>
          </a:solidFill>
          <a:latin typeface="Times New Roman" charset="0"/>
        </a:defRPr>
      </a:lvl6pPr>
      <a:lvl7pPr marL="914400" algn="l" rtl="0" fontAlgn="base">
        <a:spcBef>
          <a:spcPct val="0"/>
        </a:spcBef>
        <a:spcAft>
          <a:spcPct val="0"/>
        </a:spcAft>
        <a:defRPr sz="4000">
          <a:solidFill>
            <a:srgbClr val="C1EEFF"/>
          </a:solidFill>
          <a:latin typeface="Times New Roman" charset="0"/>
        </a:defRPr>
      </a:lvl7pPr>
      <a:lvl8pPr marL="1371600" algn="l" rtl="0" fontAlgn="base">
        <a:spcBef>
          <a:spcPct val="0"/>
        </a:spcBef>
        <a:spcAft>
          <a:spcPct val="0"/>
        </a:spcAft>
        <a:defRPr sz="4000">
          <a:solidFill>
            <a:srgbClr val="C1EEFF"/>
          </a:solidFill>
          <a:latin typeface="Times New Roman" charset="0"/>
        </a:defRPr>
      </a:lvl8pPr>
      <a:lvl9pPr marL="1828800" algn="l" rtl="0" fontAlgn="base">
        <a:spcBef>
          <a:spcPct val="0"/>
        </a:spcBef>
        <a:spcAft>
          <a:spcPct val="0"/>
        </a:spcAft>
        <a:defRPr sz="4000">
          <a:solidFill>
            <a:srgbClr val="C1EEFF"/>
          </a:solidFill>
          <a:latin typeface="Times New Roman" charset="0"/>
        </a:defRPr>
      </a:lvl9pPr>
      <a:extLst/>
    </p:titleStyle>
    <p:bodyStyle>
      <a:lvl1pPr marL="411163" indent="-342900" algn="l" rtl="0" eaLnBrk="0" fontAlgn="base" hangingPunct="0">
        <a:spcBef>
          <a:spcPts val="700"/>
        </a:spcBef>
        <a:spcAft>
          <a:spcPct val="0"/>
        </a:spcAft>
        <a:buClr>
          <a:schemeClr val="tx2"/>
        </a:buClr>
        <a:buSzPct val="95000"/>
        <a:buFont typeface="Wingdings" charset="0"/>
        <a:buChar char=""/>
        <a:defRPr sz="3000" kern="1200">
          <a:solidFill>
            <a:schemeClr val="tx1"/>
          </a:solidFill>
          <a:latin typeface="+mn-lt"/>
          <a:ea typeface="ＭＳ Ｐゴシック" charset="0"/>
          <a:cs typeface="ＭＳ Ｐゴシック" charset="0"/>
        </a:defRPr>
      </a:lvl1pPr>
      <a:lvl2pPr marL="739775" indent="-285750" algn="l" rtl="0" eaLnBrk="0" fontAlgn="base" hangingPunct="0">
        <a:spcBef>
          <a:spcPct val="20000"/>
        </a:spcBef>
        <a:spcAft>
          <a:spcPct val="0"/>
        </a:spcAft>
        <a:buClr>
          <a:schemeClr val="accent2"/>
        </a:buClr>
        <a:buSzPct val="90000"/>
        <a:buFont typeface="Wingdings" charset="0"/>
        <a:buChar char=""/>
        <a:defRPr sz="2600" kern="1200">
          <a:solidFill>
            <a:schemeClr val="tx1"/>
          </a:solidFill>
          <a:latin typeface="+mn-lt"/>
          <a:ea typeface="ＭＳ Ｐゴシック" charset="0"/>
          <a:cs typeface="+mn-cs"/>
        </a:defRPr>
      </a:lvl2pPr>
      <a:lvl3pPr marL="995363" indent="-228600" algn="l" rtl="0" eaLnBrk="0" fontAlgn="base" hangingPunct="0">
        <a:spcBef>
          <a:spcPct val="20000"/>
        </a:spcBef>
        <a:spcAft>
          <a:spcPct val="0"/>
        </a:spcAft>
        <a:buClr>
          <a:schemeClr val="accent2"/>
        </a:buClr>
        <a:buFont typeface="Wingdings 2" charset="0"/>
        <a:buChar char=""/>
        <a:defRPr sz="2400" kern="1200">
          <a:solidFill>
            <a:schemeClr val="tx1"/>
          </a:solidFill>
          <a:latin typeface="+mn-lt"/>
          <a:ea typeface="ＭＳ Ｐゴシック" charset="0"/>
          <a:cs typeface="+mn-cs"/>
        </a:defRPr>
      </a:lvl3pPr>
      <a:lvl4pPr marL="1260475" indent="-228600" algn="l" rtl="0" eaLnBrk="0" fontAlgn="base" hangingPunct="0">
        <a:spcBef>
          <a:spcPct val="20000"/>
        </a:spcBef>
        <a:spcAft>
          <a:spcPct val="0"/>
        </a:spcAft>
        <a:buClr>
          <a:srgbClr val="FEB80A"/>
        </a:buClr>
        <a:buFont typeface="Wingdings 3" charset="0"/>
        <a:buChar char=""/>
        <a:defRPr sz="2200" kern="1200">
          <a:solidFill>
            <a:schemeClr val="tx1"/>
          </a:solidFill>
          <a:latin typeface="+mn-lt"/>
          <a:ea typeface="ＭＳ Ｐゴシック" charset="0"/>
          <a:cs typeface="+mn-cs"/>
        </a:defRPr>
      </a:lvl4pPr>
      <a:lvl5pPr marL="1481138" indent="-209550" algn="l" rtl="0" eaLnBrk="0" fontAlgn="base" hangingPunct="0">
        <a:spcBef>
          <a:spcPct val="20000"/>
        </a:spcBef>
        <a:spcAft>
          <a:spcPct val="0"/>
        </a:spcAft>
        <a:buClr>
          <a:srgbClr val="FEB80A"/>
        </a:buClr>
        <a:buFont typeface="Wingdings 2" charset="0"/>
        <a:buChar char=""/>
        <a:defRPr sz="2000" kern="1200">
          <a:solidFill>
            <a:schemeClr val="tx1"/>
          </a:solidFill>
          <a:latin typeface="+mn-lt"/>
          <a:ea typeface="ＭＳ Ｐゴシック" charset="0"/>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1975104"/>
          </a:xfrm>
        </p:spPr>
        <p:txBody>
          <a:bodyPr/>
          <a:lstStyle/>
          <a:p>
            <a:pPr eaLnBrk="1" fontAlgn="auto" hangingPunct="1">
              <a:spcAft>
                <a:spcPts val="0"/>
              </a:spcAft>
              <a:defRPr/>
            </a:pPr>
            <a:r>
              <a:rPr lang="en-US" dirty="0" smtClean="0">
                <a:solidFill>
                  <a:schemeClr val="tx2">
                    <a:satMod val="200000"/>
                  </a:schemeClr>
                </a:solidFill>
                <a:ea typeface="+mj-ea"/>
                <a:cs typeface="+mj-cs"/>
              </a:rPr>
              <a:t>Anatomy &amp; surgical approaches to lateral ventricles</a:t>
            </a:r>
            <a:endParaRPr lang="en-IN" dirty="0">
              <a:solidFill>
                <a:schemeClr val="tx2">
                  <a:satMod val="200000"/>
                </a:schemeClr>
              </a:solidFill>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76250"/>
            <a:ext cx="8675688" cy="6048375"/>
          </a:xfrm>
        </p:spPr>
        <p:txBody>
          <a:bodyPr>
            <a:normAutofit/>
          </a:bodyPr>
          <a:lstStyle/>
          <a:p>
            <a:pPr marL="411480" eaLnBrk="1" fontAlgn="auto" hangingPunct="1">
              <a:spcAft>
                <a:spcPts val="0"/>
              </a:spcAft>
              <a:buFont typeface="Wingdings" pitchFamily="2" charset="2"/>
              <a:buNone/>
              <a:defRPr/>
            </a:pPr>
            <a:r>
              <a:rPr lang="en-IN" dirty="0" smtClean="0">
                <a:solidFill>
                  <a:schemeClr val="tx2">
                    <a:satMod val="200000"/>
                  </a:schemeClr>
                </a:solidFill>
                <a:ea typeface="+mn-ea"/>
                <a:cs typeface="+mn-cs"/>
              </a:rPr>
              <a:t>Posterior choroid artery </a:t>
            </a:r>
            <a:endParaRPr lang="en-IN" dirty="0" smtClean="0">
              <a:ea typeface="+mn-ea"/>
              <a:cs typeface="+mn-cs"/>
            </a:endParaRPr>
          </a:p>
          <a:p>
            <a:pPr marL="411480" eaLnBrk="1" fontAlgn="auto" hangingPunct="1">
              <a:spcAft>
                <a:spcPts val="0"/>
              </a:spcAft>
              <a:buFont typeface="Wingdings"/>
              <a:buChar char=""/>
              <a:defRPr/>
            </a:pPr>
            <a:r>
              <a:rPr lang="en-IN" dirty="0" smtClean="0">
                <a:ea typeface="+mn-ea"/>
                <a:cs typeface="+mn-cs"/>
              </a:rPr>
              <a:t>The medial posterior choroid artery </a:t>
            </a:r>
          </a:p>
          <a:p>
            <a:pPr marL="740664" lvl="1" eaLnBrk="1" fontAlgn="auto" hangingPunct="1">
              <a:spcAft>
                <a:spcPts val="0"/>
              </a:spcAft>
              <a:buFont typeface="Wingdings"/>
              <a:buChar char=""/>
              <a:defRPr/>
            </a:pPr>
            <a:r>
              <a:rPr lang="en-IN" dirty="0" smtClean="0">
                <a:ea typeface="+mn-ea"/>
              </a:rPr>
              <a:t>Gives a few feeding vessels for the choroidal plexus of the VL except anterior anatomosis at the level of the </a:t>
            </a:r>
            <a:r>
              <a:rPr lang="en-IN" dirty="0" err="1" smtClean="0">
                <a:ea typeface="+mn-ea"/>
              </a:rPr>
              <a:t>interventricular</a:t>
            </a:r>
            <a:r>
              <a:rPr lang="en-IN" dirty="0" smtClean="0">
                <a:ea typeface="+mn-ea"/>
              </a:rPr>
              <a:t> foramen</a:t>
            </a:r>
          </a:p>
          <a:p>
            <a:pPr marL="740664" lvl="1" eaLnBrk="1" fontAlgn="auto" hangingPunct="1">
              <a:spcAft>
                <a:spcPts val="0"/>
              </a:spcAft>
              <a:buFont typeface="Wingdings"/>
              <a:buChar char=""/>
              <a:defRPr/>
            </a:pPr>
            <a:endParaRPr lang="en-IN" dirty="0" smtClean="0">
              <a:ea typeface="+mn-ea"/>
            </a:endParaRPr>
          </a:p>
          <a:p>
            <a:pPr marL="740664" lvl="1" eaLnBrk="1" fontAlgn="auto" hangingPunct="1">
              <a:spcAft>
                <a:spcPts val="0"/>
              </a:spcAft>
              <a:buFont typeface="Wingdings"/>
              <a:buChar char=""/>
              <a:defRPr/>
            </a:pPr>
            <a:r>
              <a:rPr lang="en-IN" dirty="0" smtClean="0">
                <a:ea typeface="+mn-ea"/>
              </a:rPr>
              <a:t>Arises from the posterior cerebral artery (P1 segment)</a:t>
            </a:r>
          </a:p>
          <a:p>
            <a:pPr marL="740664" lvl="1" eaLnBrk="1" fontAlgn="auto" hangingPunct="1">
              <a:spcAft>
                <a:spcPts val="0"/>
              </a:spcAft>
              <a:buFont typeface="Wingdings"/>
              <a:buChar char=""/>
              <a:defRPr/>
            </a:pPr>
            <a:endParaRPr lang="en-IN" dirty="0" smtClean="0">
              <a:ea typeface="+mn-ea"/>
            </a:endParaRPr>
          </a:p>
          <a:p>
            <a:pPr marL="740664" lvl="1" eaLnBrk="1" fontAlgn="auto" hangingPunct="1">
              <a:spcAft>
                <a:spcPts val="0"/>
              </a:spcAft>
              <a:buFont typeface="Wingdings"/>
              <a:buChar char=""/>
              <a:defRPr/>
            </a:pPr>
            <a:r>
              <a:rPr lang="en-IN" dirty="0" err="1" smtClean="0">
                <a:ea typeface="+mn-ea"/>
              </a:rPr>
              <a:t>Anastomoses</a:t>
            </a:r>
            <a:r>
              <a:rPr lang="en-IN" dirty="0" smtClean="0">
                <a:ea typeface="+mn-ea"/>
              </a:rPr>
              <a:t> are often found between the medial posterior choroidal artery and the lateral posterior choroidal artery through the interventricular foramen (IVF)</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4294967295"/>
          </p:nvPr>
        </p:nvSpPr>
        <p:spPr>
          <a:xfrm>
            <a:off x="0" y="765175"/>
            <a:ext cx="8675688" cy="5832475"/>
          </a:xfrm>
        </p:spPr>
        <p:txBody>
          <a:bodyPr/>
          <a:lstStyle/>
          <a:p>
            <a:pPr eaLnBrk="1" hangingPunct="1"/>
            <a:r>
              <a:rPr lang="en-US">
                <a:latin typeface="Times New Roman" charset="0"/>
              </a:rPr>
              <a:t> The lateral posterior choroid artery  </a:t>
            </a:r>
          </a:p>
          <a:p>
            <a:pPr eaLnBrk="1" hangingPunct="1">
              <a:buFont typeface="Wingdings" charset="0"/>
              <a:buNone/>
            </a:pPr>
            <a:endParaRPr lang="en-US">
              <a:latin typeface="Times New Roman" charset="0"/>
            </a:endParaRPr>
          </a:p>
          <a:p>
            <a:pPr lvl="1" eaLnBrk="1" hangingPunct="1"/>
            <a:r>
              <a:rPr lang="en-US">
                <a:latin typeface="Times New Roman" charset="0"/>
              </a:rPr>
              <a:t>Number per hemisphere ranges from 1 to 9 (average 4)</a:t>
            </a:r>
          </a:p>
          <a:p>
            <a:pPr lvl="1" eaLnBrk="1" hangingPunct="1"/>
            <a:endParaRPr lang="en-US">
              <a:latin typeface="Times New Roman" charset="0"/>
            </a:endParaRPr>
          </a:p>
          <a:p>
            <a:pPr lvl="1" eaLnBrk="1" hangingPunct="1"/>
            <a:r>
              <a:rPr lang="en-US">
                <a:latin typeface="Times New Roman" charset="0"/>
              </a:rPr>
              <a:t>Arises from either P2  or P3 segment of the PCA </a:t>
            </a:r>
          </a:p>
          <a:p>
            <a:pPr lvl="1" eaLnBrk="1" hangingPunct="1">
              <a:buFont typeface="Wingdings" charset="0"/>
              <a:buNone/>
            </a:pPr>
            <a:r>
              <a:rPr lang="en-US">
                <a:latin typeface="Times New Roman" charset="0"/>
              </a:rPr>
              <a:t> </a:t>
            </a:r>
          </a:p>
          <a:p>
            <a:pPr lvl="1" eaLnBrk="1" hangingPunct="1"/>
            <a:r>
              <a:rPr lang="en-US">
                <a:latin typeface="Times New Roman" charset="0"/>
              </a:rPr>
              <a:t>Runs laterally to the PCA and enters the choroidal ﬁssure</a:t>
            </a:r>
          </a:p>
          <a:p>
            <a:pPr lvl="1" eaLnBrk="1" hangingPunct="1">
              <a:buFont typeface="Wingdings" charset="0"/>
              <a:buNone/>
            </a:pPr>
            <a:endParaRPr lang="en-US">
              <a:latin typeface="Times New Roman" charset="0"/>
            </a:endParaRPr>
          </a:p>
          <a:p>
            <a:pPr lvl="1" eaLnBrk="1" hangingPunct="1"/>
            <a:r>
              <a:rPr lang="en-US">
                <a:latin typeface="Times New Roman" charset="0"/>
              </a:rPr>
              <a:t>Area of distribution </a:t>
            </a:r>
          </a:p>
          <a:p>
            <a:pPr lvl="2" eaLnBrk="1" hangingPunct="1"/>
            <a:r>
              <a:rPr lang="en-US">
                <a:latin typeface="Times New Roman" charset="0"/>
              </a:rPr>
              <a:t>Cerebral peduncle, fornix, pulvinar and caudate nucleus.</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50825" y="512763"/>
            <a:ext cx="8893175" cy="914400"/>
          </a:xfrm>
        </p:spPr>
        <p:txBody>
          <a:bodyPr/>
          <a:lstStyle/>
          <a:p>
            <a:pPr eaLnBrk="1" fontAlgn="auto" hangingPunct="1">
              <a:spcAft>
                <a:spcPts val="0"/>
              </a:spcAft>
              <a:defRPr/>
            </a:pPr>
            <a:r>
              <a:rPr lang="en-IN" dirty="0" smtClean="0">
                <a:solidFill>
                  <a:schemeClr val="tx2">
                    <a:satMod val="200000"/>
                  </a:schemeClr>
                </a:solidFill>
                <a:ea typeface="+mj-ea"/>
                <a:cs typeface="+mj-cs"/>
              </a:rPr>
              <a:t>Veins of the lateral ventricles </a:t>
            </a:r>
            <a:endParaRPr lang="en-IN" dirty="0">
              <a:solidFill>
                <a:schemeClr val="tx2">
                  <a:satMod val="200000"/>
                </a:schemeClr>
              </a:solidFill>
              <a:ea typeface="+mj-ea"/>
              <a:cs typeface="+mj-cs"/>
            </a:endParaRPr>
          </a:p>
        </p:txBody>
      </p:sp>
      <p:sp>
        <p:nvSpPr>
          <p:cNvPr id="3" name="Content Placeholder 2"/>
          <p:cNvSpPr>
            <a:spLocks noGrp="1"/>
          </p:cNvSpPr>
          <p:nvPr>
            <p:ph idx="4294967295"/>
          </p:nvPr>
        </p:nvSpPr>
        <p:spPr>
          <a:xfrm>
            <a:off x="250825" y="1484313"/>
            <a:ext cx="8281988" cy="5113337"/>
          </a:xfrm>
        </p:spPr>
        <p:txBody>
          <a:bodyPr>
            <a:normAutofit fontScale="92500"/>
          </a:bodyPr>
          <a:lstStyle/>
          <a:p>
            <a:pPr marL="411480" eaLnBrk="1" fontAlgn="auto" hangingPunct="1">
              <a:spcAft>
                <a:spcPts val="0"/>
              </a:spcAft>
              <a:buFont typeface="Wingdings"/>
              <a:buChar char=""/>
              <a:defRPr/>
            </a:pPr>
            <a:r>
              <a:rPr lang="en-IN" dirty="0" smtClean="0">
                <a:ea typeface="+mn-ea"/>
                <a:cs typeface="+mn-cs"/>
              </a:rPr>
              <a:t>Provide valuable landmarks in directing the surgeon to the foramen of Monro and choroidal fissure during operations on the ventricles</a:t>
            </a:r>
          </a:p>
          <a:p>
            <a:pPr marL="411480" eaLnBrk="1" fontAlgn="auto" hangingPunct="1">
              <a:spcAft>
                <a:spcPts val="0"/>
              </a:spcAft>
              <a:buFont typeface="Wingdings"/>
              <a:buChar char=""/>
              <a:defRPr/>
            </a:pPr>
            <a:r>
              <a:rPr lang="en-IN" dirty="0" smtClean="0">
                <a:ea typeface="+mn-ea"/>
                <a:cs typeface="+mn-cs"/>
              </a:rPr>
              <a:t> The choroidal veins are bulky and tortuous, easily seen, run over the plexus </a:t>
            </a:r>
          </a:p>
          <a:p>
            <a:pPr marL="740664" lvl="1" eaLnBrk="1" fontAlgn="auto" hangingPunct="1">
              <a:spcAft>
                <a:spcPts val="0"/>
              </a:spcAft>
              <a:buFont typeface="Wingdings"/>
              <a:buChar char=""/>
              <a:defRPr/>
            </a:pPr>
            <a:r>
              <a:rPr lang="en-IN" dirty="0" smtClean="0">
                <a:solidFill>
                  <a:schemeClr val="tx2">
                    <a:lumMod val="75000"/>
                  </a:schemeClr>
                </a:solidFill>
                <a:ea typeface="+mn-ea"/>
              </a:rPr>
              <a:t>Superior choroid vein </a:t>
            </a:r>
            <a:r>
              <a:rPr lang="en-IN" dirty="0" smtClean="0">
                <a:ea typeface="+mn-ea"/>
              </a:rPr>
              <a:t>, very bulky, drains the glomus &amp; runs ventrally towards the ventricle body to end close to the IVF either in the thalamostriate vein or in the ICV</a:t>
            </a:r>
          </a:p>
          <a:p>
            <a:pPr marL="740664" lvl="1" eaLnBrk="1" fontAlgn="auto" hangingPunct="1">
              <a:spcAft>
                <a:spcPts val="0"/>
              </a:spcAft>
              <a:buFont typeface="Wingdings"/>
              <a:buChar char=""/>
              <a:defRPr/>
            </a:pPr>
            <a:r>
              <a:rPr lang="en-IN" dirty="0" smtClean="0">
                <a:solidFill>
                  <a:schemeClr val="tx2">
                    <a:lumMod val="75000"/>
                  </a:schemeClr>
                </a:solidFill>
                <a:ea typeface="+mn-ea"/>
              </a:rPr>
              <a:t>Inferior choroid vein  </a:t>
            </a:r>
            <a:r>
              <a:rPr lang="en-IN" dirty="0" smtClean="0">
                <a:ea typeface="+mn-ea"/>
              </a:rPr>
              <a:t>ends in the inferior ventricular veins and also in the basal vein at the same place.</a:t>
            </a:r>
          </a:p>
          <a:p>
            <a:pPr marL="740664" lvl="1" eaLnBrk="1" fontAlgn="auto" hangingPunct="1">
              <a:spcAft>
                <a:spcPts val="0"/>
              </a:spcAft>
              <a:buFont typeface="Wingdings"/>
              <a:buChar char=""/>
              <a:defRPr/>
            </a:pPr>
            <a:r>
              <a:rPr lang="en-IN" dirty="0" smtClean="0">
                <a:solidFill>
                  <a:schemeClr val="tx2">
                    <a:lumMod val="75000"/>
                  </a:schemeClr>
                </a:solidFill>
                <a:ea typeface="+mn-ea"/>
              </a:rPr>
              <a:t>Medial choroid veins </a:t>
            </a:r>
            <a:r>
              <a:rPr lang="en-IN" dirty="0" smtClean="0">
                <a:ea typeface="+mn-ea"/>
              </a:rPr>
              <a:t>course from the plexus of the ventricular body to the ICV</a:t>
            </a:r>
            <a:endParaRPr lang="en-IN"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4294967295"/>
          </p:nvPr>
        </p:nvSpPr>
        <p:spPr>
          <a:xfrm>
            <a:off x="250825" y="188913"/>
            <a:ext cx="8642350" cy="5832475"/>
          </a:xfrm>
        </p:spPr>
        <p:txBody>
          <a:bodyPr/>
          <a:lstStyle/>
          <a:p>
            <a:pPr eaLnBrk="1" hangingPunct="1">
              <a:buFont typeface="Wingdings" charset="0"/>
              <a:buNone/>
            </a:pPr>
            <a:r>
              <a:rPr lang="en-US">
                <a:solidFill>
                  <a:srgbClr val="C1EEFF"/>
                </a:solidFill>
                <a:latin typeface="Times New Roman" charset="0"/>
              </a:rPr>
              <a:t>Veins of the ventricular walls</a:t>
            </a:r>
            <a:r>
              <a:rPr lang="en-US">
                <a:latin typeface="Times New Roman" charset="0"/>
              </a:rPr>
              <a:t> </a:t>
            </a:r>
          </a:p>
          <a:p>
            <a:pPr eaLnBrk="1" hangingPunct="1"/>
            <a:r>
              <a:rPr lang="en-US">
                <a:latin typeface="Times New Roman" charset="0"/>
              </a:rPr>
              <a:t>Medial wall of the LV</a:t>
            </a:r>
          </a:p>
          <a:p>
            <a:pPr lvl="1" eaLnBrk="1" hangingPunct="1"/>
            <a:r>
              <a:rPr lang="en-US">
                <a:latin typeface="Times New Roman" charset="0"/>
              </a:rPr>
              <a:t> </a:t>
            </a:r>
            <a:r>
              <a:rPr lang="en-US">
                <a:solidFill>
                  <a:srgbClr val="61B6FF"/>
                </a:solidFill>
                <a:latin typeface="Times New Roman" charset="0"/>
              </a:rPr>
              <a:t>Anterior septal vein </a:t>
            </a:r>
            <a:r>
              <a:rPr lang="en-US">
                <a:latin typeface="Times New Roman" charset="0"/>
              </a:rPr>
              <a:t>, the most constant, drains into the venous conﬂuent of the IVF</a:t>
            </a:r>
          </a:p>
          <a:p>
            <a:pPr lvl="1" eaLnBrk="1" hangingPunct="1"/>
            <a:endParaRPr lang="en-US">
              <a:latin typeface="Times New Roman" charset="0"/>
            </a:endParaRPr>
          </a:p>
          <a:p>
            <a:pPr lvl="1" eaLnBrk="1" hangingPunct="1"/>
            <a:r>
              <a:rPr lang="en-US">
                <a:solidFill>
                  <a:srgbClr val="61B6FF"/>
                </a:solidFill>
                <a:latin typeface="Times New Roman" charset="0"/>
              </a:rPr>
              <a:t>Posterior septal veins  </a:t>
            </a:r>
          </a:p>
          <a:p>
            <a:pPr lvl="1" eaLnBrk="1" hangingPunct="1"/>
            <a:endParaRPr lang="en-US">
              <a:latin typeface="Times New Roman" charset="0"/>
            </a:endParaRPr>
          </a:p>
          <a:p>
            <a:pPr lvl="1" eaLnBrk="1" hangingPunct="1"/>
            <a:r>
              <a:rPr lang="en-US">
                <a:solidFill>
                  <a:srgbClr val="61B6FF"/>
                </a:solidFill>
                <a:latin typeface="Times New Roman" charset="0"/>
              </a:rPr>
              <a:t>Medial atrial veins  </a:t>
            </a:r>
          </a:p>
          <a:p>
            <a:pPr lvl="1" eaLnBrk="1" hangingPunct="1"/>
            <a:endParaRPr lang="en-US">
              <a:latin typeface="Times New Roman" charset="0"/>
            </a:endParaRPr>
          </a:p>
          <a:p>
            <a:pPr lvl="1" eaLnBrk="1" hangingPunct="1"/>
            <a:r>
              <a:rPr lang="en-US">
                <a:solidFill>
                  <a:srgbClr val="61B6FF"/>
                </a:solidFill>
                <a:latin typeface="Times New Roman" charset="0"/>
              </a:rPr>
              <a:t>Transversal veins of the hippocampus  </a:t>
            </a:r>
            <a:r>
              <a:rPr lang="en-US">
                <a:latin typeface="Times New Roman" charset="0"/>
              </a:rPr>
              <a:t>draining into the basal vein </a:t>
            </a:r>
          </a:p>
          <a:p>
            <a:pPr lvl="1" eaLnBrk="1" hangingPunct="1"/>
            <a:endParaRPr lang="en-US">
              <a:latin typeface="Times New Roman" charset="0"/>
            </a:endParaRPr>
          </a:p>
          <a:p>
            <a:pPr lvl="1" eaLnBrk="1" hangingPunct="1"/>
            <a:r>
              <a:rPr lang="en-US">
                <a:solidFill>
                  <a:srgbClr val="61B6FF"/>
                </a:solidFill>
                <a:latin typeface="Times New Roman" charset="0"/>
              </a:rPr>
              <a:t>Vein of the amygdaloid body </a:t>
            </a:r>
            <a:r>
              <a:rPr lang="en-US">
                <a:latin typeface="Times New Roman" charset="0"/>
              </a:rPr>
              <a:t>draining into the basal vein or into a transversal vein of the hippocampus</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4294967295"/>
          </p:nvPr>
        </p:nvSpPr>
        <p:spPr>
          <a:xfrm>
            <a:off x="323850" y="692150"/>
            <a:ext cx="8569325" cy="5616575"/>
          </a:xfrm>
        </p:spPr>
        <p:txBody>
          <a:bodyPr/>
          <a:lstStyle/>
          <a:p>
            <a:pPr eaLnBrk="1" hangingPunct="1">
              <a:buFont typeface="Wingdings" pitchFamily="2" charset="2"/>
              <a:buChar char=""/>
              <a:defRPr/>
            </a:pPr>
            <a:r>
              <a:rPr lang="en-IN" dirty="0" smtClean="0">
                <a:ea typeface="+mn-ea"/>
                <a:cs typeface="+mn-cs"/>
              </a:rPr>
              <a:t>Veins of the lateral wall</a:t>
            </a:r>
          </a:p>
          <a:p>
            <a:pPr lvl="1" eaLnBrk="1" hangingPunct="1">
              <a:buFont typeface="Wingdings" pitchFamily="2" charset="2"/>
              <a:buChar char=""/>
              <a:defRPr/>
            </a:pPr>
            <a:r>
              <a:rPr lang="en-IN" dirty="0" smtClean="0">
                <a:solidFill>
                  <a:schemeClr val="tx2">
                    <a:lumMod val="75000"/>
                  </a:schemeClr>
                </a:solidFill>
                <a:ea typeface="+mn-ea"/>
              </a:rPr>
              <a:t>Anterior caudate veins </a:t>
            </a:r>
            <a:r>
              <a:rPr lang="en-IN" dirty="0" smtClean="0">
                <a:ea typeface="+mn-ea"/>
              </a:rPr>
              <a:t>, draining into the thalamostriate vein</a:t>
            </a:r>
          </a:p>
          <a:p>
            <a:pPr lvl="1" eaLnBrk="1" hangingPunct="1">
              <a:buFont typeface="Wingdings" pitchFamily="2" charset="2"/>
              <a:buNone/>
              <a:defRPr/>
            </a:pPr>
            <a:endParaRPr lang="en-IN" dirty="0" smtClean="0">
              <a:ea typeface="+mn-ea"/>
            </a:endParaRPr>
          </a:p>
          <a:p>
            <a:pPr lvl="1" eaLnBrk="1" hangingPunct="1">
              <a:buFont typeface="Wingdings" pitchFamily="2" charset="2"/>
              <a:buChar char=""/>
              <a:defRPr/>
            </a:pPr>
            <a:r>
              <a:rPr lang="en-IN" dirty="0" smtClean="0">
                <a:solidFill>
                  <a:schemeClr val="tx2">
                    <a:lumMod val="75000"/>
                  </a:schemeClr>
                </a:solidFill>
                <a:ea typeface="+mn-ea"/>
              </a:rPr>
              <a:t>Thalamostriate  vein  </a:t>
            </a:r>
            <a:r>
              <a:rPr lang="en-IN" dirty="0" smtClean="0">
                <a:ea typeface="+mn-ea"/>
              </a:rPr>
              <a:t>,  the  most  constant,  runs  in  the  thalamocaudate sulcus &amp; forms the venous angle with the ICV through the IVF</a:t>
            </a:r>
          </a:p>
          <a:p>
            <a:pPr lvl="1" eaLnBrk="1" hangingPunct="1">
              <a:buFont typeface="Wingdings" pitchFamily="2" charset="2"/>
              <a:buNone/>
              <a:defRPr/>
            </a:pPr>
            <a:endParaRPr lang="en-IN" dirty="0" smtClean="0">
              <a:ea typeface="+mn-ea"/>
            </a:endParaRPr>
          </a:p>
          <a:p>
            <a:pPr lvl="1" eaLnBrk="1" hangingPunct="1">
              <a:buFont typeface="Wingdings" pitchFamily="2" charset="2"/>
              <a:buChar char=""/>
              <a:defRPr/>
            </a:pPr>
            <a:r>
              <a:rPr lang="en-IN" dirty="0" smtClean="0">
                <a:solidFill>
                  <a:schemeClr val="tx2">
                    <a:lumMod val="75000"/>
                  </a:schemeClr>
                </a:solidFill>
                <a:ea typeface="+mn-ea"/>
              </a:rPr>
              <a:t>Posterior caudate veins  </a:t>
            </a:r>
            <a:r>
              <a:rPr lang="en-IN" dirty="0" smtClean="0">
                <a:ea typeface="+mn-ea"/>
              </a:rPr>
              <a:t>ending to the thalamostriate vein</a:t>
            </a:r>
          </a:p>
          <a:p>
            <a:pPr lvl="1" eaLnBrk="1" hangingPunct="1">
              <a:buFont typeface="Wingdings" pitchFamily="2" charset="2"/>
              <a:buNone/>
              <a:defRPr/>
            </a:pPr>
            <a:endParaRPr lang="en-IN" dirty="0" smtClean="0">
              <a:ea typeface="+mn-ea"/>
            </a:endParaRPr>
          </a:p>
          <a:p>
            <a:pPr lvl="1" eaLnBrk="1" hangingPunct="1">
              <a:buFont typeface="Wingdings" pitchFamily="2" charset="2"/>
              <a:buChar char=""/>
              <a:defRPr/>
            </a:pPr>
            <a:r>
              <a:rPr lang="en-IN" dirty="0" smtClean="0">
                <a:solidFill>
                  <a:schemeClr val="tx2">
                    <a:lumMod val="75000"/>
                  </a:schemeClr>
                </a:solidFill>
                <a:ea typeface="+mn-ea"/>
              </a:rPr>
              <a:t>Thalamocaudate vein  </a:t>
            </a:r>
            <a:r>
              <a:rPr lang="en-IN" dirty="0" smtClean="0">
                <a:ea typeface="+mn-ea"/>
              </a:rPr>
              <a:t>joins the ICV before the atrium</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684213" y="512763"/>
            <a:ext cx="8459787" cy="914400"/>
          </a:xfrm>
        </p:spPr>
        <p:txBody>
          <a:bodyPr/>
          <a:lstStyle/>
          <a:p>
            <a:pPr eaLnBrk="1" fontAlgn="auto" hangingPunct="1">
              <a:spcAft>
                <a:spcPts val="0"/>
              </a:spcAft>
              <a:defRPr/>
            </a:pPr>
            <a:r>
              <a:rPr lang="en-US" smtClean="0">
                <a:ea typeface="+mj-ea"/>
                <a:cs typeface="+mj-cs"/>
              </a:rPr>
              <a:t>Key features</a:t>
            </a:r>
          </a:p>
        </p:txBody>
      </p:sp>
      <p:sp>
        <p:nvSpPr>
          <p:cNvPr id="28674" name="Rectangle 3"/>
          <p:cNvSpPr>
            <a:spLocks noGrp="1" noChangeArrowheads="1"/>
          </p:cNvSpPr>
          <p:nvPr>
            <p:ph idx="4294967295"/>
          </p:nvPr>
        </p:nvSpPr>
        <p:spPr>
          <a:xfrm>
            <a:off x="611188" y="1784350"/>
            <a:ext cx="8532812" cy="4572000"/>
          </a:xfrm>
        </p:spPr>
        <p:txBody>
          <a:bodyPr/>
          <a:lstStyle/>
          <a:p>
            <a:pPr eaLnBrk="1" hangingPunct="1"/>
            <a:r>
              <a:rPr lang="en-US">
                <a:latin typeface="Times New Roman" charset="0"/>
              </a:rPr>
              <a:t>Craniotomy flap placed so as to minimize brain retraction.</a:t>
            </a:r>
          </a:p>
          <a:p>
            <a:pPr eaLnBrk="1" hangingPunct="1"/>
            <a:endParaRPr lang="en-US">
              <a:latin typeface="Times New Roman" charset="0"/>
            </a:endParaRPr>
          </a:p>
          <a:p>
            <a:pPr eaLnBrk="1" hangingPunct="1"/>
            <a:r>
              <a:rPr lang="en-US">
                <a:latin typeface="Times New Roman" charset="0"/>
              </a:rPr>
              <a:t>Self retaining rather than handheld retractor</a:t>
            </a:r>
          </a:p>
          <a:p>
            <a:pPr eaLnBrk="1" hangingPunct="1"/>
            <a:endParaRPr lang="en-US">
              <a:latin typeface="Times New Roman" charset="0"/>
            </a:endParaRPr>
          </a:p>
          <a:p>
            <a:pPr eaLnBrk="1" hangingPunct="1"/>
            <a:r>
              <a:rPr lang="en-US">
                <a:latin typeface="Times New Roman" charset="0"/>
              </a:rPr>
              <a:t>Minimum Neural incision</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idx="4294967295"/>
          </p:nvPr>
        </p:nvSpPr>
        <p:spPr>
          <a:xfrm>
            <a:off x="395288" y="981075"/>
            <a:ext cx="8748712" cy="5375275"/>
          </a:xfrm>
        </p:spPr>
        <p:txBody>
          <a:bodyPr/>
          <a:lstStyle/>
          <a:p>
            <a:pPr eaLnBrk="1" hangingPunct="1">
              <a:lnSpc>
                <a:spcPct val="90000"/>
              </a:lnSpc>
            </a:pPr>
            <a:r>
              <a:rPr lang="en-US">
                <a:latin typeface="Times New Roman" charset="0"/>
              </a:rPr>
              <a:t>Internal debulking of tumor before separation.</a:t>
            </a:r>
          </a:p>
          <a:p>
            <a:pPr eaLnBrk="1" hangingPunct="1">
              <a:lnSpc>
                <a:spcPct val="90000"/>
              </a:lnSpc>
              <a:buFontTx/>
              <a:buNone/>
            </a:pPr>
            <a:endParaRPr lang="en-US">
              <a:latin typeface="Times New Roman" charset="0"/>
            </a:endParaRPr>
          </a:p>
          <a:p>
            <a:pPr eaLnBrk="1" hangingPunct="1">
              <a:lnSpc>
                <a:spcPct val="90000"/>
              </a:lnSpc>
            </a:pPr>
            <a:r>
              <a:rPr lang="en-US">
                <a:latin typeface="Times New Roman" charset="0"/>
              </a:rPr>
              <a:t>Preservation of arteries</a:t>
            </a:r>
          </a:p>
          <a:p>
            <a:pPr eaLnBrk="1" hangingPunct="1">
              <a:lnSpc>
                <a:spcPct val="90000"/>
              </a:lnSpc>
            </a:pPr>
            <a:endParaRPr lang="en-US">
              <a:latin typeface="Times New Roman" charset="0"/>
            </a:endParaRPr>
          </a:p>
          <a:p>
            <a:pPr eaLnBrk="1" hangingPunct="1">
              <a:lnSpc>
                <a:spcPct val="90000"/>
              </a:lnSpc>
            </a:pPr>
            <a:r>
              <a:rPr lang="en-US">
                <a:latin typeface="Times New Roman" charset="0"/>
              </a:rPr>
              <a:t>Minimal sacrifice of veins</a:t>
            </a:r>
          </a:p>
          <a:p>
            <a:pPr eaLnBrk="1" hangingPunct="1">
              <a:lnSpc>
                <a:spcPct val="90000"/>
              </a:lnSpc>
            </a:pPr>
            <a:endParaRPr lang="en-US">
              <a:latin typeface="Times New Roman" charset="0"/>
            </a:endParaRPr>
          </a:p>
          <a:p>
            <a:pPr eaLnBrk="1" hangingPunct="1">
              <a:lnSpc>
                <a:spcPct val="90000"/>
              </a:lnSpc>
            </a:pPr>
            <a:r>
              <a:rPr lang="en-US">
                <a:latin typeface="Times New Roman" charset="0"/>
              </a:rPr>
              <a:t>CSF diversion</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8313" y="404813"/>
            <a:ext cx="8207375" cy="6186487"/>
          </a:xfrm>
          <a:prstGeom prst="rect">
            <a:avLst/>
          </a:prstGeom>
        </p:spPr>
        <p:txBody>
          <a:bodyPr>
            <a:spAutoFit/>
          </a:bodyPr>
          <a:lstStyle/>
          <a:p>
            <a:pPr>
              <a:buFont typeface="Wingdings" pitchFamily="2" charset="2"/>
              <a:buChar char="Ø"/>
              <a:defRPr/>
            </a:pPr>
            <a:r>
              <a:rPr lang="en-IN" sz="2400" dirty="0">
                <a:ea typeface="+mn-ea"/>
                <a:cs typeface="Arial" charset="0"/>
              </a:rPr>
              <a:t> </a:t>
            </a:r>
            <a:r>
              <a:rPr lang="en-IN" sz="2800" dirty="0">
                <a:latin typeface="+mn-lt"/>
                <a:ea typeface="+mn-ea"/>
                <a:cs typeface="Arial" charset="0"/>
              </a:rPr>
              <a:t>Anterior approaches </a:t>
            </a:r>
          </a:p>
          <a:p>
            <a:pPr lvl="1">
              <a:buFont typeface="Wingdings" pitchFamily="2" charset="2"/>
              <a:buChar char="Ø"/>
              <a:defRPr/>
            </a:pPr>
            <a:r>
              <a:rPr lang="en-IN" sz="2400" dirty="0">
                <a:latin typeface="+mn-lt"/>
                <a:ea typeface="+mn-ea"/>
                <a:cs typeface="Arial" charset="0"/>
              </a:rPr>
              <a:t>Directed to  frontal horn &amp; body of  lateral ventricle </a:t>
            </a:r>
          </a:p>
          <a:p>
            <a:pPr lvl="2">
              <a:buFont typeface="Wingdings" pitchFamily="2" charset="2"/>
              <a:buChar char="Ø"/>
              <a:defRPr/>
            </a:pPr>
            <a:r>
              <a:rPr lang="en-IN" sz="2400" dirty="0">
                <a:latin typeface="+mn-lt"/>
                <a:ea typeface="+mn-ea"/>
                <a:cs typeface="Arial" charset="0"/>
              </a:rPr>
              <a:t>Anterior transcallosal</a:t>
            </a:r>
          </a:p>
          <a:p>
            <a:pPr lvl="2">
              <a:buFont typeface="Wingdings" pitchFamily="2" charset="2"/>
              <a:buChar char="Ø"/>
              <a:defRPr/>
            </a:pPr>
            <a:r>
              <a:rPr lang="en-IN" sz="2400" dirty="0">
                <a:latin typeface="+mn-lt"/>
                <a:ea typeface="+mn-ea"/>
                <a:cs typeface="Arial" charset="0"/>
              </a:rPr>
              <a:t>Anterior transcortical</a:t>
            </a:r>
          </a:p>
          <a:p>
            <a:pPr lvl="2">
              <a:buFont typeface="Wingdings" pitchFamily="2" charset="2"/>
              <a:buChar char="Ø"/>
              <a:defRPr/>
            </a:pPr>
            <a:r>
              <a:rPr lang="en-IN" sz="2400" dirty="0">
                <a:latin typeface="+mn-lt"/>
                <a:ea typeface="+mn-ea"/>
                <a:cs typeface="Arial" charset="0"/>
              </a:rPr>
              <a:t>Anterior frontal</a:t>
            </a:r>
          </a:p>
          <a:p>
            <a:pPr lvl="2">
              <a:buFont typeface="Wingdings" pitchFamily="2" charset="2"/>
              <a:buChar char="Ø"/>
              <a:defRPr/>
            </a:pPr>
            <a:endParaRPr lang="en-IN" sz="2400" dirty="0">
              <a:latin typeface="+mn-lt"/>
              <a:ea typeface="+mn-ea"/>
              <a:cs typeface="Arial" charset="0"/>
            </a:endParaRPr>
          </a:p>
          <a:p>
            <a:pPr>
              <a:buFont typeface="Wingdings" pitchFamily="2" charset="2"/>
              <a:buChar char="Ø"/>
              <a:defRPr/>
            </a:pPr>
            <a:r>
              <a:rPr lang="en-IN" sz="2400" dirty="0">
                <a:latin typeface="+mn-lt"/>
                <a:ea typeface="+mn-ea"/>
                <a:cs typeface="Arial" charset="0"/>
              </a:rPr>
              <a:t> </a:t>
            </a:r>
            <a:r>
              <a:rPr lang="en-IN" sz="2800" dirty="0">
                <a:latin typeface="+mn-lt"/>
                <a:ea typeface="+mn-ea"/>
                <a:cs typeface="Arial" charset="0"/>
              </a:rPr>
              <a:t>Posterior approaches </a:t>
            </a:r>
          </a:p>
          <a:p>
            <a:pPr lvl="1">
              <a:buFont typeface="Wingdings" pitchFamily="2" charset="2"/>
              <a:buChar char="Ø"/>
              <a:defRPr/>
            </a:pPr>
            <a:r>
              <a:rPr lang="en-IN" sz="2400" dirty="0">
                <a:latin typeface="+mn-lt"/>
                <a:ea typeface="+mn-ea"/>
                <a:cs typeface="Arial" charset="0"/>
              </a:rPr>
              <a:t>Directed to the atrium   </a:t>
            </a:r>
          </a:p>
          <a:p>
            <a:pPr lvl="2">
              <a:buFont typeface="Wingdings" pitchFamily="2" charset="2"/>
              <a:buChar char="Ø"/>
              <a:defRPr/>
            </a:pPr>
            <a:r>
              <a:rPr lang="en-IN" sz="2400" dirty="0">
                <a:latin typeface="+mn-lt"/>
                <a:ea typeface="+mn-ea"/>
                <a:cs typeface="Arial" charset="0"/>
              </a:rPr>
              <a:t>Posterior transcallosal</a:t>
            </a:r>
          </a:p>
          <a:p>
            <a:pPr lvl="2">
              <a:buFont typeface="Wingdings" pitchFamily="2" charset="2"/>
              <a:buChar char="Ø"/>
              <a:defRPr/>
            </a:pPr>
            <a:r>
              <a:rPr lang="en-IN" sz="2400" dirty="0">
                <a:latin typeface="+mn-lt"/>
                <a:ea typeface="+mn-ea"/>
                <a:cs typeface="Arial" charset="0"/>
              </a:rPr>
              <a:t>Posterior transventricular</a:t>
            </a:r>
          </a:p>
          <a:p>
            <a:pPr lvl="2">
              <a:buFont typeface="Wingdings" pitchFamily="2" charset="2"/>
              <a:buChar char="Ø"/>
              <a:defRPr/>
            </a:pPr>
            <a:endParaRPr lang="en-IN" sz="2400" dirty="0">
              <a:latin typeface="+mn-lt"/>
              <a:ea typeface="+mn-ea"/>
              <a:cs typeface="Arial" charset="0"/>
            </a:endParaRPr>
          </a:p>
          <a:p>
            <a:pPr>
              <a:buFont typeface="Wingdings" pitchFamily="2" charset="2"/>
              <a:buChar char="Ø"/>
              <a:defRPr/>
            </a:pPr>
            <a:r>
              <a:rPr lang="en-IN" sz="2800" dirty="0">
                <a:latin typeface="+mn-lt"/>
                <a:ea typeface="+mn-ea"/>
                <a:cs typeface="Arial" charset="0"/>
              </a:rPr>
              <a:t>Lateral approaches </a:t>
            </a:r>
          </a:p>
          <a:p>
            <a:pPr lvl="1">
              <a:buFont typeface="Wingdings" pitchFamily="2" charset="2"/>
              <a:buChar char="Ø"/>
              <a:defRPr/>
            </a:pPr>
            <a:r>
              <a:rPr lang="en-US" sz="2400" dirty="0">
                <a:latin typeface="+mn-lt"/>
                <a:ea typeface="+mn-ea"/>
                <a:cs typeface="Arial" charset="0"/>
              </a:rPr>
              <a:t>Directed to temporal horn</a:t>
            </a:r>
            <a:endParaRPr lang="en-IN" sz="2400" dirty="0">
              <a:latin typeface="+mn-lt"/>
              <a:ea typeface="+mn-ea"/>
              <a:cs typeface="Arial" charset="0"/>
            </a:endParaRPr>
          </a:p>
          <a:p>
            <a:pPr lvl="2">
              <a:buFont typeface="Wingdings" pitchFamily="2" charset="2"/>
              <a:buChar char="Ø"/>
              <a:defRPr/>
            </a:pPr>
            <a:r>
              <a:rPr lang="en-IN" sz="2400" dirty="0">
                <a:latin typeface="+mn-lt"/>
                <a:ea typeface="+mn-ea"/>
                <a:cs typeface="Arial" charset="0"/>
              </a:rPr>
              <a:t>Pterional</a:t>
            </a:r>
          </a:p>
          <a:p>
            <a:pPr lvl="2">
              <a:buFont typeface="Wingdings" pitchFamily="2" charset="2"/>
              <a:buChar char="Ø"/>
              <a:defRPr/>
            </a:pPr>
            <a:r>
              <a:rPr lang="en-IN" sz="2400" dirty="0">
                <a:latin typeface="+mn-lt"/>
                <a:ea typeface="+mn-ea"/>
                <a:cs typeface="Arial" charset="0"/>
              </a:rPr>
              <a:t>Posterior frontotemporal</a:t>
            </a:r>
          </a:p>
          <a:p>
            <a:pPr lvl="2">
              <a:buFont typeface="Wingdings" pitchFamily="2" charset="2"/>
              <a:buChar char="Ø"/>
              <a:defRPr/>
            </a:pPr>
            <a:r>
              <a:rPr lang="en-IN" sz="2400" dirty="0">
                <a:latin typeface="+mn-lt"/>
                <a:ea typeface="+mn-ea"/>
                <a:cs typeface="Arial" charset="0"/>
              </a:rPr>
              <a:t>Subtemporal</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539750" y="476250"/>
            <a:ext cx="7772400" cy="914400"/>
          </a:xfrm>
        </p:spPr>
        <p:txBody>
          <a:bodyPr/>
          <a:lstStyle/>
          <a:p>
            <a:pPr eaLnBrk="1" fontAlgn="auto" hangingPunct="1">
              <a:spcAft>
                <a:spcPts val="0"/>
              </a:spcAft>
              <a:defRPr/>
            </a:pPr>
            <a:r>
              <a:rPr lang="en-US" dirty="0" smtClean="0">
                <a:ea typeface="+mj-ea"/>
                <a:cs typeface="+mj-cs"/>
              </a:rPr>
              <a:t>Transcallosal approach </a:t>
            </a:r>
          </a:p>
        </p:txBody>
      </p:sp>
      <p:sp>
        <p:nvSpPr>
          <p:cNvPr id="31746" name="Rectangle 3"/>
          <p:cNvSpPr>
            <a:spLocks noGrp="1" noChangeArrowheads="1"/>
          </p:cNvSpPr>
          <p:nvPr>
            <p:ph idx="4294967295"/>
          </p:nvPr>
        </p:nvSpPr>
        <p:spPr>
          <a:xfrm>
            <a:off x="684213" y="1773238"/>
            <a:ext cx="7772400" cy="4572000"/>
          </a:xfrm>
        </p:spPr>
        <p:txBody>
          <a:bodyPr/>
          <a:lstStyle/>
          <a:p>
            <a:pPr eaLnBrk="1" hangingPunct="1">
              <a:lnSpc>
                <a:spcPct val="90000"/>
              </a:lnSpc>
            </a:pPr>
            <a:r>
              <a:rPr lang="en-US">
                <a:latin typeface="Times New Roman" charset="0"/>
              </a:rPr>
              <a:t>Indications:</a:t>
            </a:r>
          </a:p>
          <a:p>
            <a:pPr eaLnBrk="1" hangingPunct="1">
              <a:lnSpc>
                <a:spcPct val="90000"/>
              </a:lnSpc>
            </a:pPr>
            <a:endParaRPr lang="en-US">
              <a:latin typeface="Times New Roman" charset="0"/>
            </a:endParaRPr>
          </a:p>
          <a:p>
            <a:pPr lvl="1" eaLnBrk="1" hangingPunct="1">
              <a:lnSpc>
                <a:spcPct val="90000"/>
              </a:lnSpc>
            </a:pPr>
            <a:r>
              <a:rPr lang="en-US">
                <a:latin typeface="Times New Roman" charset="0"/>
              </a:rPr>
              <a:t>Frontal horn tumors located mainly in the ventricle.</a:t>
            </a:r>
          </a:p>
          <a:p>
            <a:pPr lvl="1" eaLnBrk="1" hangingPunct="1">
              <a:lnSpc>
                <a:spcPct val="90000"/>
              </a:lnSpc>
            </a:pPr>
            <a:endParaRPr lang="en-US">
              <a:latin typeface="Times New Roman" charset="0"/>
            </a:endParaRPr>
          </a:p>
          <a:p>
            <a:pPr lvl="1" eaLnBrk="1" hangingPunct="1">
              <a:lnSpc>
                <a:spcPct val="90000"/>
              </a:lnSpc>
            </a:pPr>
            <a:r>
              <a:rPr lang="en-US">
                <a:latin typeface="Times New Roman" charset="0"/>
              </a:rPr>
              <a:t>Minimal hydrocephalus</a:t>
            </a:r>
          </a:p>
          <a:p>
            <a:pPr lvl="1" eaLnBrk="1" hangingPunct="1">
              <a:lnSpc>
                <a:spcPct val="90000"/>
              </a:lnSpc>
            </a:pPr>
            <a:endParaRPr lang="en-US">
              <a:latin typeface="Times New Roman" charset="0"/>
            </a:endParaRPr>
          </a:p>
          <a:p>
            <a:pPr lvl="1" eaLnBrk="1" hangingPunct="1">
              <a:lnSpc>
                <a:spcPct val="90000"/>
              </a:lnSpc>
            </a:pPr>
            <a:r>
              <a:rPr lang="en-US">
                <a:latin typeface="Times New Roman" charset="0"/>
              </a:rPr>
              <a:t>Tumor extending to both frontal horns and to third ventricle</a:t>
            </a:r>
          </a:p>
          <a:p>
            <a:pPr lvl="1" eaLnBrk="1" hangingPunct="1">
              <a:lnSpc>
                <a:spcPct val="90000"/>
              </a:lnSpc>
            </a:pPr>
            <a:endParaRPr lang="en-US">
              <a:latin typeface="Times New Roman" charset="0"/>
            </a:endParaRPr>
          </a:p>
          <a:p>
            <a:pPr lvl="1" eaLnBrk="1" hangingPunct="1">
              <a:lnSpc>
                <a:spcPct val="90000"/>
              </a:lnSpc>
            </a:pPr>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371600" y="512763"/>
            <a:ext cx="7772400" cy="914400"/>
          </a:xfrm>
        </p:spPr>
        <p:txBody>
          <a:bodyPr>
            <a:normAutofit fontScale="90000"/>
          </a:bodyPr>
          <a:lstStyle/>
          <a:p>
            <a:pPr eaLnBrk="1" fontAlgn="auto" hangingPunct="1">
              <a:spcAft>
                <a:spcPts val="0"/>
              </a:spcAft>
              <a:defRPr/>
            </a:pPr>
            <a:r>
              <a:rPr lang="en-US" dirty="0" smtClean="0">
                <a:ea typeface="+mj-ea"/>
                <a:cs typeface="+mj-cs"/>
              </a:rPr>
              <a:t>Positioning and craniotomy</a:t>
            </a:r>
            <a:br>
              <a:rPr lang="en-US" dirty="0" smtClean="0">
                <a:ea typeface="+mj-ea"/>
                <a:cs typeface="+mj-cs"/>
              </a:rPr>
            </a:br>
            <a:endParaRPr lang="en-US" dirty="0" smtClean="0">
              <a:ea typeface="+mj-ea"/>
              <a:cs typeface="+mj-cs"/>
            </a:endParaRPr>
          </a:p>
        </p:txBody>
      </p:sp>
      <p:sp>
        <p:nvSpPr>
          <p:cNvPr id="32770" name="Rectangle 3"/>
          <p:cNvSpPr>
            <a:spLocks noGrp="1" noChangeArrowheads="1"/>
          </p:cNvSpPr>
          <p:nvPr>
            <p:ph idx="4294967295"/>
          </p:nvPr>
        </p:nvSpPr>
        <p:spPr>
          <a:xfrm>
            <a:off x="0" y="1295400"/>
            <a:ext cx="8229600" cy="4830763"/>
          </a:xfrm>
        </p:spPr>
        <p:txBody>
          <a:bodyPr/>
          <a:lstStyle/>
          <a:p>
            <a:pPr eaLnBrk="1" hangingPunct="1"/>
            <a:r>
              <a:rPr lang="en-US" sz="2800">
                <a:latin typeface="Times New Roman" charset="0"/>
              </a:rPr>
              <a:t>Supine position</a:t>
            </a:r>
            <a:r>
              <a:rPr lang="en-US">
                <a:latin typeface="Times New Roman" charset="0"/>
              </a:rPr>
              <a:t> </a:t>
            </a:r>
          </a:p>
          <a:p>
            <a:pPr eaLnBrk="1" hangingPunct="1"/>
            <a:endParaRPr lang="en-US">
              <a:latin typeface="Times New Roman" charset="0"/>
            </a:endParaRPr>
          </a:p>
          <a:p>
            <a:pPr eaLnBrk="1" hangingPunct="1"/>
            <a:r>
              <a:rPr lang="en-US" sz="2800">
                <a:latin typeface="Times New Roman" charset="0"/>
              </a:rPr>
              <a:t>Lateral position</a:t>
            </a:r>
          </a:p>
          <a:p>
            <a:pPr lvl="1" eaLnBrk="1" hangingPunct="1"/>
            <a:r>
              <a:rPr lang="en-US" sz="2400">
                <a:latin typeface="Times New Roman" charset="0"/>
              </a:rPr>
              <a:t>Ipsilateral approach</a:t>
            </a:r>
          </a:p>
          <a:p>
            <a:pPr lvl="1" eaLnBrk="1" hangingPunct="1"/>
            <a:r>
              <a:rPr lang="en-US" sz="2400">
                <a:latin typeface="Times New Roman" charset="0"/>
              </a:rPr>
              <a:t>Contralateral approach</a:t>
            </a:r>
          </a:p>
          <a:p>
            <a:pPr lvl="1" eaLnBrk="1" hangingPunct="1"/>
            <a:endParaRPr lang="en-US" sz="2400">
              <a:latin typeface="Times New Roman" charset="0"/>
            </a:endParaRPr>
          </a:p>
          <a:p>
            <a:pPr eaLnBrk="1" hangingPunct="1"/>
            <a:r>
              <a:rPr lang="en-US" sz="2800">
                <a:latin typeface="Times New Roman" charset="0"/>
              </a:rPr>
              <a:t>Craniotomy </a:t>
            </a:r>
          </a:p>
          <a:p>
            <a:pPr lvl="1" eaLnBrk="1" hangingPunct="1"/>
            <a:r>
              <a:rPr lang="en-US" sz="2400">
                <a:latin typeface="Times New Roman" charset="0"/>
              </a:rPr>
              <a:t>Cross midline</a:t>
            </a:r>
          </a:p>
          <a:p>
            <a:pPr lvl="1" eaLnBrk="1" hangingPunct="1"/>
            <a:r>
              <a:rPr lang="en-US" sz="2400">
                <a:latin typeface="Times New Roman" charset="0"/>
              </a:rPr>
              <a:t>2/3</a:t>
            </a:r>
            <a:r>
              <a:rPr lang="en-US" sz="2400" baseline="30000">
                <a:latin typeface="Times New Roman" charset="0"/>
              </a:rPr>
              <a:t>rd</a:t>
            </a:r>
            <a:r>
              <a:rPr lang="en-US" sz="2400">
                <a:latin typeface="Times New Roman" charset="0"/>
              </a:rPr>
              <a:t> anterior and 1/3</a:t>
            </a:r>
            <a:r>
              <a:rPr lang="en-US" sz="2400" baseline="30000">
                <a:latin typeface="Times New Roman" charset="0"/>
              </a:rPr>
              <a:t>rd</a:t>
            </a:r>
            <a:r>
              <a:rPr lang="en-US" sz="2400">
                <a:latin typeface="Times New Roman" charset="0"/>
              </a:rPr>
              <a:t> posterior to coronal suture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9388" y="476250"/>
            <a:ext cx="7772400" cy="914400"/>
          </a:xfrm>
        </p:spPr>
        <p:txBody>
          <a:bodyPr/>
          <a:lstStyle/>
          <a:p>
            <a:pPr eaLnBrk="1" fontAlgn="auto" hangingPunct="1">
              <a:spcAft>
                <a:spcPts val="0"/>
              </a:spcAft>
              <a:defRPr/>
            </a:pPr>
            <a:r>
              <a:rPr lang="en-US" dirty="0" smtClean="0">
                <a:solidFill>
                  <a:schemeClr val="tx2">
                    <a:satMod val="200000"/>
                  </a:schemeClr>
                </a:solidFill>
                <a:ea typeface="+mj-ea"/>
                <a:cs typeface="+mj-cs"/>
              </a:rPr>
              <a:t>Anatomy</a:t>
            </a:r>
            <a:endParaRPr lang="en-IN" dirty="0">
              <a:solidFill>
                <a:schemeClr val="tx2">
                  <a:satMod val="200000"/>
                </a:schemeClr>
              </a:solidFill>
              <a:ea typeface="+mj-ea"/>
              <a:cs typeface="+mj-cs"/>
            </a:endParaRPr>
          </a:p>
        </p:txBody>
      </p:sp>
      <p:sp>
        <p:nvSpPr>
          <p:cNvPr id="3" name="Content Placeholder 2"/>
          <p:cNvSpPr>
            <a:spLocks noGrp="1"/>
          </p:cNvSpPr>
          <p:nvPr>
            <p:ph idx="4294967295"/>
          </p:nvPr>
        </p:nvSpPr>
        <p:spPr>
          <a:xfrm>
            <a:off x="323850" y="1700213"/>
            <a:ext cx="4895850" cy="4572000"/>
          </a:xfrm>
        </p:spPr>
        <p:txBody>
          <a:bodyPr>
            <a:normAutofit fontScale="92500" lnSpcReduction="10000"/>
          </a:bodyPr>
          <a:lstStyle/>
          <a:p>
            <a:pPr marL="411480" eaLnBrk="1" fontAlgn="auto" hangingPunct="1">
              <a:spcAft>
                <a:spcPts val="0"/>
              </a:spcAft>
              <a:buFont typeface="Wingdings"/>
              <a:buChar char=""/>
              <a:defRPr/>
            </a:pPr>
            <a:r>
              <a:rPr lang="en-IN" dirty="0" smtClean="0">
                <a:ea typeface="+mn-ea"/>
                <a:cs typeface="+mn-cs"/>
              </a:rPr>
              <a:t>Two paired cavities </a:t>
            </a:r>
          </a:p>
          <a:p>
            <a:pPr marL="411480" eaLnBrk="1" fontAlgn="auto" hangingPunct="1">
              <a:spcAft>
                <a:spcPts val="0"/>
              </a:spcAft>
              <a:buFont typeface="Wingdings"/>
              <a:buChar char=""/>
              <a:defRPr/>
            </a:pPr>
            <a:r>
              <a:rPr lang="en-IN" dirty="0" smtClean="0">
                <a:ea typeface="+mn-ea"/>
                <a:cs typeface="+mn-cs"/>
              </a:rPr>
              <a:t>C Shaped</a:t>
            </a:r>
          </a:p>
          <a:p>
            <a:pPr marL="411480" eaLnBrk="1" fontAlgn="auto" hangingPunct="1">
              <a:spcAft>
                <a:spcPts val="0"/>
              </a:spcAft>
              <a:buFont typeface="Wingdings"/>
              <a:buChar char=""/>
              <a:defRPr/>
            </a:pPr>
            <a:r>
              <a:rPr lang="en-IN" dirty="0" smtClean="0">
                <a:ea typeface="+mn-ea"/>
                <a:cs typeface="+mn-cs"/>
              </a:rPr>
              <a:t>Each cavity contains about 10 ml  CSF</a:t>
            </a:r>
          </a:p>
          <a:p>
            <a:pPr marL="411480" eaLnBrk="1" fontAlgn="auto" hangingPunct="1">
              <a:spcAft>
                <a:spcPts val="0"/>
              </a:spcAft>
              <a:buFont typeface="Wingdings"/>
              <a:buChar char=""/>
              <a:defRPr/>
            </a:pPr>
            <a:r>
              <a:rPr lang="en-IN" dirty="0" smtClean="0">
                <a:ea typeface="+mn-ea"/>
                <a:cs typeface="+mn-cs"/>
              </a:rPr>
              <a:t>Divided into:</a:t>
            </a:r>
          </a:p>
          <a:p>
            <a:pPr marL="740664" lvl="1" eaLnBrk="1" fontAlgn="auto" hangingPunct="1">
              <a:spcAft>
                <a:spcPts val="0"/>
              </a:spcAft>
              <a:buFont typeface="Wingdings"/>
              <a:buChar char=""/>
              <a:defRPr/>
            </a:pPr>
            <a:r>
              <a:rPr lang="en-IN" dirty="0" smtClean="0">
                <a:solidFill>
                  <a:srgbClr val="FF0000"/>
                </a:solidFill>
                <a:ea typeface="+mn-ea"/>
              </a:rPr>
              <a:t>Frontal horn  </a:t>
            </a:r>
            <a:r>
              <a:rPr lang="en-IN" dirty="0" smtClean="0">
                <a:ea typeface="+mn-ea"/>
              </a:rPr>
              <a:t>(Length  6 cm)</a:t>
            </a:r>
          </a:p>
          <a:p>
            <a:pPr marL="740664" lvl="1" eaLnBrk="1" fontAlgn="auto" hangingPunct="1">
              <a:spcAft>
                <a:spcPts val="0"/>
              </a:spcAft>
              <a:buFont typeface="Wingdings"/>
              <a:buChar char=""/>
              <a:defRPr/>
            </a:pPr>
            <a:r>
              <a:rPr lang="en-IN" dirty="0" smtClean="0">
                <a:solidFill>
                  <a:srgbClr val="FF0000"/>
                </a:solidFill>
                <a:ea typeface="+mn-ea"/>
              </a:rPr>
              <a:t>Body</a:t>
            </a:r>
            <a:r>
              <a:rPr lang="en-IN" dirty="0" smtClean="0">
                <a:ea typeface="+mn-ea"/>
              </a:rPr>
              <a:t> between IVF and atrium</a:t>
            </a:r>
          </a:p>
          <a:p>
            <a:pPr marL="740664" lvl="1" eaLnBrk="1" fontAlgn="auto" hangingPunct="1">
              <a:spcAft>
                <a:spcPts val="0"/>
              </a:spcAft>
              <a:buFont typeface="Wingdings"/>
              <a:buChar char=""/>
              <a:defRPr/>
            </a:pPr>
            <a:r>
              <a:rPr lang="en-IN" dirty="0" smtClean="0">
                <a:solidFill>
                  <a:srgbClr val="FF0000"/>
                </a:solidFill>
                <a:ea typeface="+mn-ea"/>
              </a:rPr>
              <a:t>Temporal horn </a:t>
            </a:r>
            <a:r>
              <a:rPr lang="en-IN" dirty="0" smtClean="0">
                <a:ea typeface="+mn-ea"/>
              </a:rPr>
              <a:t>( length  4 cm)</a:t>
            </a:r>
          </a:p>
          <a:p>
            <a:pPr marL="740664" lvl="1" eaLnBrk="1" fontAlgn="auto" hangingPunct="1">
              <a:spcAft>
                <a:spcPts val="0"/>
              </a:spcAft>
              <a:buFont typeface="Wingdings"/>
              <a:buChar char=""/>
              <a:defRPr/>
            </a:pPr>
            <a:r>
              <a:rPr lang="en-US" dirty="0" smtClean="0">
                <a:solidFill>
                  <a:srgbClr val="FF0000"/>
                </a:solidFill>
                <a:ea typeface="+mn-ea"/>
              </a:rPr>
              <a:t>Occipital horn</a:t>
            </a:r>
            <a:endParaRPr lang="en-IN" dirty="0" smtClean="0">
              <a:solidFill>
                <a:srgbClr val="FF0000"/>
              </a:solidFill>
              <a:ea typeface="+mn-ea"/>
            </a:endParaRPr>
          </a:p>
          <a:p>
            <a:pPr marL="740664" lvl="1" eaLnBrk="1" fontAlgn="auto" hangingPunct="1">
              <a:spcAft>
                <a:spcPts val="0"/>
              </a:spcAft>
              <a:buFont typeface="Wingdings"/>
              <a:buChar char=""/>
              <a:defRPr/>
            </a:pPr>
            <a:r>
              <a:rPr lang="en-IN" dirty="0" smtClean="0">
                <a:solidFill>
                  <a:srgbClr val="FF0000"/>
                </a:solidFill>
                <a:ea typeface="+mn-ea"/>
              </a:rPr>
              <a:t>Atrium</a:t>
            </a:r>
            <a:r>
              <a:rPr lang="en-IN" dirty="0" smtClean="0">
                <a:ea typeface="+mn-ea"/>
              </a:rPr>
              <a:t> </a:t>
            </a:r>
            <a:endParaRPr lang="en-IN"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395288" y="549275"/>
            <a:ext cx="7772400" cy="914400"/>
          </a:xfrm>
        </p:spPr>
        <p:txBody>
          <a:bodyPr/>
          <a:lstStyle/>
          <a:p>
            <a:pPr eaLnBrk="1" fontAlgn="auto" hangingPunct="1">
              <a:spcAft>
                <a:spcPts val="0"/>
              </a:spcAft>
              <a:defRPr/>
            </a:pPr>
            <a:r>
              <a:rPr lang="en-US" dirty="0" smtClean="0">
                <a:ea typeface="+mj-ea"/>
                <a:cs typeface="+mj-cs"/>
              </a:rPr>
              <a:t>Surgical technique</a:t>
            </a:r>
          </a:p>
        </p:txBody>
      </p:sp>
      <p:sp>
        <p:nvSpPr>
          <p:cNvPr id="34818" name="Rectangle 3"/>
          <p:cNvSpPr>
            <a:spLocks noGrp="1" noChangeArrowheads="1"/>
          </p:cNvSpPr>
          <p:nvPr>
            <p:ph idx="4294967295"/>
          </p:nvPr>
        </p:nvSpPr>
        <p:spPr>
          <a:xfrm>
            <a:off x="395288" y="1700213"/>
            <a:ext cx="7772400" cy="4572000"/>
          </a:xfrm>
        </p:spPr>
        <p:txBody>
          <a:bodyPr/>
          <a:lstStyle/>
          <a:p>
            <a:pPr eaLnBrk="1" hangingPunct="1"/>
            <a:r>
              <a:rPr lang="en-US">
                <a:latin typeface="Times New Roman" charset="0"/>
              </a:rPr>
              <a:t>Reflect dura based on sinus</a:t>
            </a:r>
          </a:p>
          <a:p>
            <a:pPr eaLnBrk="1" hangingPunct="1"/>
            <a:endParaRPr lang="en-US">
              <a:latin typeface="Times New Roman" charset="0"/>
            </a:endParaRPr>
          </a:p>
          <a:p>
            <a:pPr eaLnBrk="1" hangingPunct="1"/>
            <a:r>
              <a:rPr lang="en-US">
                <a:latin typeface="Times New Roman" charset="0"/>
              </a:rPr>
              <a:t>Identify bridging veins and preserve</a:t>
            </a:r>
          </a:p>
          <a:p>
            <a:pPr eaLnBrk="1" hangingPunct="1"/>
            <a:endParaRPr lang="en-US">
              <a:latin typeface="Times New Roman" charset="0"/>
            </a:endParaRPr>
          </a:p>
          <a:p>
            <a:pPr eaLnBrk="1" hangingPunct="1"/>
            <a:r>
              <a:rPr lang="en-US">
                <a:latin typeface="Times New Roman" charset="0"/>
              </a:rPr>
              <a:t>Identify corpus callosum and ACAs</a:t>
            </a:r>
          </a:p>
          <a:p>
            <a:pPr eaLnBrk="1" hangingPunct="1"/>
            <a:endParaRPr lang="en-US">
              <a:latin typeface="Times New Roman" charset="0"/>
            </a:endParaRPr>
          </a:p>
          <a:p>
            <a:pPr eaLnBrk="1" hangingPunct="1"/>
            <a:r>
              <a:rPr lang="en-US">
                <a:latin typeface="Times New Roman" charset="0"/>
              </a:rPr>
              <a:t>Callosotomy</a:t>
            </a:r>
          </a:p>
          <a:p>
            <a:pPr eaLnBrk="1" hangingPunct="1"/>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68313" y="476250"/>
            <a:ext cx="7772400" cy="914400"/>
          </a:xfrm>
        </p:spPr>
        <p:txBody>
          <a:bodyPr/>
          <a:lstStyle/>
          <a:p>
            <a:pPr eaLnBrk="1" fontAlgn="auto" hangingPunct="1">
              <a:spcAft>
                <a:spcPts val="0"/>
              </a:spcAft>
              <a:defRPr/>
            </a:pPr>
            <a:r>
              <a:rPr lang="en-US" smtClean="0">
                <a:ea typeface="+mj-ea"/>
                <a:cs typeface="+mj-cs"/>
              </a:rPr>
              <a:t>Intraventricular orientation</a:t>
            </a:r>
          </a:p>
        </p:txBody>
      </p:sp>
      <p:sp>
        <p:nvSpPr>
          <p:cNvPr id="36866" name="Rectangle 3"/>
          <p:cNvSpPr>
            <a:spLocks noGrp="1" noChangeArrowheads="1"/>
          </p:cNvSpPr>
          <p:nvPr>
            <p:ph idx="4294967295"/>
          </p:nvPr>
        </p:nvSpPr>
        <p:spPr>
          <a:xfrm>
            <a:off x="457200" y="1646238"/>
            <a:ext cx="8686800" cy="4525962"/>
          </a:xfrm>
        </p:spPr>
        <p:txBody>
          <a:bodyPr/>
          <a:lstStyle/>
          <a:p>
            <a:pPr eaLnBrk="1" hangingPunct="1">
              <a:lnSpc>
                <a:spcPct val="90000"/>
              </a:lnSpc>
            </a:pPr>
            <a:r>
              <a:rPr lang="en-US" sz="2800">
                <a:latin typeface="Times New Roman" charset="0"/>
              </a:rPr>
              <a:t>Choroid plexus and thalamostriate veins</a:t>
            </a:r>
          </a:p>
          <a:p>
            <a:pPr eaLnBrk="1" hangingPunct="1">
              <a:lnSpc>
                <a:spcPct val="90000"/>
              </a:lnSpc>
            </a:pPr>
            <a:endParaRPr lang="en-US" sz="2800">
              <a:latin typeface="Times New Roman" charset="0"/>
            </a:endParaRPr>
          </a:p>
          <a:p>
            <a:pPr eaLnBrk="1" hangingPunct="1">
              <a:lnSpc>
                <a:spcPct val="90000"/>
              </a:lnSpc>
            </a:pPr>
            <a:r>
              <a:rPr lang="en-US" sz="2800">
                <a:latin typeface="Times New Roman" charset="0"/>
              </a:rPr>
              <a:t>Foramen of monro</a:t>
            </a:r>
          </a:p>
          <a:p>
            <a:pPr eaLnBrk="1" hangingPunct="1">
              <a:lnSpc>
                <a:spcPct val="90000"/>
              </a:lnSpc>
              <a:buFontTx/>
              <a:buNone/>
            </a:pPr>
            <a:endParaRPr lang="en-US" sz="2800">
              <a:latin typeface="Times New Roman" charset="0"/>
            </a:endParaRPr>
          </a:p>
          <a:p>
            <a:pPr eaLnBrk="1" hangingPunct="1">
              <a:lnSpc>
                <a:spcPct val="90000"/>
              </a:lnSpc>
            </a:pPr>
            <a:r>
              <a:rPr lang="en-US" sz="2800">
                <a:latin typeface="Times New Roman" charset="0"/>
              </a:rPr>
              <a:t>Tumor identification</a:t>
            </a:r>
          </a:p>
          <a:p>
            <a:pPr eaLnBrk="1" hangingPunct="1">
              <a:lnSpc>
                <a:spcPct val="90000"/>
              </a:lnSpc>
            </a:pPr>
            <a:endParaRPr lang="en-US" sz="2800">
              <a:latin typeface="Times New Roman" charset="0"/>
            </a:endParaRPr>
          </a:p>
          <a:p>
            <a:pPr eaLnBrk="1" hangingPunct="1">
              <a:lnSpc>
                <a:spcPct val="90000"/>
              </a:lnSpc>
            </a:pPr>
            <a:r>
              <a:rPr lang="en-US" sz="2800">
                <a:latin typeface="Times New Roman" charset="0"/>
              </a:rPr>
              <a:t>Resection of tumor as internal debulking followed by dissection.</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250825" y="549275"/>
            <a:ext cx="7772400" cy="914400"/>
          </a:xfrm>
        </p:spPr>
        <p:txBody>
          <a:bodyPr/>
          <a:lstStyle/>
          <a:p>
            <a:pPr eaLnBrk="1" fontAlgn="auto" hangingPunct="1">
              <a:spcAft>
                <a:spcPts val="0"/>
              </a:spcAft>
              <a:defRPr/>
            </a:pPr>
            <a:r>
              <a:rPr lang="en-US" dirty="0" smtClean="0">
                <a:ea typeface="+mj-ea"/>
                <a:cs typeface="+mj-cs"/>
              </a:rPr>
              <a:t>Complications </a:t>
            </a:r>
          </a:p>
        </p:txBody>
      </p:sp>
      <p:sp>
        <p:nvSpPr>
          <p:cNvPr id="37890" name="Rectangle 3"/>
          <p:cNvSpPr>
            <a:spLocks noGrp="1" noChangeArrowheads="1"/>
          </p:cNvSpPr>
          <p:nvPr>
            <p:ph idx="4294967295"/>
          </p:nvPr>
        </p:nvSpPr>
        <p:spPr>
          <a:xfrm>
            <a:off x="539750" y="1628775"/>
            <a:ext cx="7772400" cy="4572000"/>
          </a:xfrm>
        </p:spPr>
        <p:txBody>
          <a:bodyPr/>
          <a:lstStyle/>
          <a:p>
            <a:pPr marL="609600" indent="-609600" eaLnBrk="1" hangingPunct="1"/>
            <a:r>
              <a:rPr lang="en-US" sz="2800">
                <a:latin typeface="Times New Roman" charset="0"/>
              </a:rPr>
              <a:t>Vascular injury</a:t>
            </a:r>
          </a:p>
          <a:p>
            <a:pPr marL="990600" lvl="1" indent="-533400" eaLnBrk="1" hangingPunct="1"/>
            <a:r>
              <a:rPr lang="en-US" sz="2400">
                <a:latin typeface="Times New Roman" charset="0"/>
              </a:rPr>
              <a:t>Arachanoid granulations</a:t>
            </a:r>
          </a:p>
          <a:p>
            <a:pPr marL="990600" lvl="1" indent="-533400" eaLnBrk="1" hangingPunct="1"/>
            <a:r>
              <a:rPr lang="en-US" sz="2400">
                <a:latin typeface="Times New Roman" charset="0"/>
              </a:rPr>
              <a:t>Bridging veins</a:t>
            </a:r>
          </a:p>
          <a:p>
            <a:pPr marL="990600" lvl="1" indent="-533400" eaLnBrk="1" hangingPunct="1"/>
            <a:r>
              <a:rPr lang="en-US" sz="2400">
                <a:latin typeface="Times New Roman" charset="0"/>
              </a:rPr>
              <a:t>ACAs</a:t>
            </a:r>
          </a:p>
          <a:p>
            <a:pPr marL="990600" lvl="1" indent="-533400" eaLnBrk="1" hangingPunct="1"/>
            <a:endParaRPr lang="en-US" sz="2400">
              <a:latin typeface="Times New Roman" charset="0"/>
            </a:endParaRPr>
          </a:p>
          <a:p>
            <a:pPr marL="609600" indent="-609600" eaLnBrk="1" hangingPunct="1"/>
            <a:r>
              <a:rPr lang="en-US" sz="2800">
                <a:latin typeface="Times New Roman" charset="0"/>
              </a:rPr>
              <a:t>Corpus callosal syndrome</a:t>
            </a:r>
          </a:p>
          <a:p>
            <a:pPr marL="990600" lvl="1" indent="-533400" eaLnBrk="1" hangingPunct="1"/>
            <a:r>
              <a:rPr lang="en-US" sz="2400">
                <a:latin typeface="Times New Roman" charset="0"/>
              </a:rPr>
              <a:t>Reduced spontaneity of speech to frank mutism.</a:t>
            </a:r>
          </a:p>
          <a:p>
            <a:pPr marL="990600" lvl="1" indent="-533400" eaLnBrk="1" hangingPunct="1"/>
            <a:r>
              <a:rPr lang="en-US" sz="2400">
                <a:latin typeface="Times New Roman" charset="0"/>
              </a:rPr>
              <a:t>Interhemispheric transfer syndromes</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395288" y="476250"/>
            <a:ext cx="7772400" cy="914400"/>
          </a:xfrm>
        </p:spPr>
        <p:txBody>
          <a:bodyPr/>
          <a:lstStyle/>
          <a:p>
            <a:pPr eaLnBrk="1" fontAlgn="auto" hangingPunct="1">
              <a:spcAft>
                <a:spcPts val="0"/>
              </a:spcAft>
              <a:defRPr/>
            </a:pPr>
            <a:r>
              <a:rPr lang="en-US" dirty="0" smtClean="0">
                <a:ea typeface="+mj-ea"/>
                <a:cs typeface="+mj-cs"/>
              </a:rPr>
              <a:t>Advantages </a:t>
            </a:r>
          </a:p>
        </p:txBody>
      </p:sp>
      <p:sp>
        <p:nvSpPr>
          <p:cNvPr id="38914" name="Rectangle 3"/>
          <p:cNvSpPr>
            <a:spLocks noGrp="1" noChangeArrowheads="1"/>
          </p:cNvSpPr>
          <p:nvPr>
            <p:ph idx="4294967295"/>
          </p:nvPr>
        </p:nvSpPr>
        <p:spPr>
          <a:xfrm>
            <a:off x="395288" y="1628775"/>
            <a:ext cx="7772400" cy="4572000"/>
          </a:xfrm>
        </p:spPr>
        <p:txBody>
          <a:bodyPr/>
          <a:lstStyle/>
          <a:p>
            <a:pPr eaLnBrk="1" hangingPunct="1"/>
            <a:r>
              <a:rPr lang="en-US">
                <a:latin typeface="Times New Roman" charset="0"/>
              </a:rPr>
              <a:t>Less chances of Neural injury</a:t>
            </a:r>
          </a:p>
          <a:p>
            <a:pPr eaLnBrk="1" hangingPunct="1"/>
            <a:endParaRPr lang="en-US">
              <a:latin typeface="Times New Roman" charset="0"/>
            </a:endParaRPr>
          </a:p>
          <a:p>
            <a:pPr eaLnBrk="1" hangingPunct="1"/>
            <a:r>
              <a:rPr lang="en-US">
                <a:latin typeface="Times New Roman" charset="0"/>
              </a:rPr>
              <a:t>Access to both ventricles</a:t>
            </a:r>
          </a:p>
          <a:p>
            <a:pPr eaLnBrk="1" hangingPunct="1"/>
            <a:endParaRPr lang="en-US">
              <a:latin typeface="Times New Roman" charset="0"/>
            </a:endParaRPr>
          </a:p>
          <a:p>
            <a:pPr eaLnBrk="1" hangingPunct="1"/>
            <a:r>
              <a:rPr lang="en-US">
                <a:latin typeface="Times New Roman" charset="0"/>
              </a:rPr>
              <a:t>Less chances of epilepsy (?)</a:t>
            </a:r>
          </a:p>
          <a:p>
            <a:pPr eaLnBrk="1" hangingPunct="1"/>
            <a:endParaRPr lang="en-US">
              <a:latin typeface="Times New Roman" charset="0"/>
            </a:endParaRPr>
          </a:p>
          <a:p>
            <a:pPr eaLnBrk="1" hangingPunct="1"/>
            <a:r>
              <a:rPr lang="en-US">
                <a:latin typeface="Times New Roman" charset="0"/>
              </a:rPr>
              <a:t>Entry to third ventricle easy if required</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68313" y="404813"/>
            <a:ext cx="7772400" cy="914400"/>
          </a:xfrm>
        </p:spPr>
        <p:txBody>
          <a:bodyPr/>
          <a:lstStyle/>
          <a:p>
            <a:pPr eaLnBrk="1" fontAlgn="auto" hangingPunct="1">
              <a:spcAft>
                <a:spcPts val="0"/>
              </a:spcAft>
              <a:defRPr/>
            </a:pPr>
            <a:r>
              <a:rPr lang="en-US" dirty="0" smtClean="0">
                <a:ea typeface="+mj-ea"/>
                <a:cs typeface="+mj-cs"/>
              </a:rPr>
              <a:t>Disadvantages</a:t>
            </a:r>
          </a:p>
        </p:txBody>
      </p:sp>
      <p:sp>
        <p:nvSpPr>
          <p:cNvPr id="39938" name="Rectangle 3"/>
          <p:cNvSpPr>
            <a:spLocks noGrp="1" noChangeArrowheads="1"/>
          </p:cNvSpPr>
          <p:nvPr>
            <p:ph idx="4294967295"/>
          </p:nvPr>
        </p:nvSpPr>
        <p:spPr>
          <a:xfrm>
            <a:off x="539750" y="1773238"/>
            <a:ext cx="7772400" cy="4572000"/>
          </a:xfrm>
        </p:spPr>
        <p:txBody>
          <a:bodyPr/>
          <a:lstStyle/>
          <a:p>
            <a:pPr eaLnBrk="1" hangingPunct="1"/>
            <a:r>
              <a:rPr lang="en-US">
                <a:latin typeface="Times New Roman" charset="0"/>
              </a:rPr>
              <a:t>More chances of Vascular injury</a:t>
            </a:r>
          </a:p>
          <a:p>
            <a:pPr eaLnBrk="1" hangingPunct="1"/>
            <a:endParaRPr lang="en-US">
              <a:latin typeface="Times New Roman" charset="0"/>
            </a:endParaRPr>
          </a:p>
          <a:p>
            <a:pPr eaLnBrk="1" hangingPunct="1"/>
            <a:r>
              <a:rPr lang="en-US">
                <a:latin typeface="Times New Roman" charset="0"/>
              </a:rPr>
              <a:t>Theoretical risks of callosotomy</a:t>
            </a:r>
          </a:p>
          <a:p>
            <a:pPr eaLnBrk="1" hangingPunct="1">
              <a:buFontTx/>
              <a:buNone/>
            </a:pPr>
            <a:endParaRPr lang="en-US">
              <a:latin typeface="Times New Roman" charset="0"/>
            </a:endParaRPr>
          </a:p>
          <a:p>
            <a:pPr eaLnBrk="1" hangingPunct="1"/>
            <a:r>
              <a:rPr lang="en-US">
                <a:latin typeface="Times New Roman" charset="0"/>
              </a:rPr>
              <a:t>Superiorly located tumors are generally can not be tackled.</a:t>
            </a:r>
          </a:p>
          <a:p>
            <a:pPr eaLnBrk="1" hangingPunct="1"/>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323850" y="476250"/>
            <a:ext cx="7772400" cy="914400"/>
          </a:xfrm>
        </p:spPr>
        <p:txBody>
          <a:bodyPr/>
          <a:lstStyle/>
          <a:p>
            <a:pPr eaLnBrk="1" fontAlgn="auto" hangingPunct="1">
              <a:spcAft>
                <a:spcPts val="0"/>
              </a:spcAft>
              <a:defRPr/>
            </a:pPr>
            <a:r>
              <a:rPr lang="en-US" dirty="0" smtClean="0">
                <a:ea typeface="+mj-ea"/>
                <a:cs typeface="+mj-cs"/>
              </a:rPr>
              <a:t>Transcortical approach</a:t>
            </a:r>
          </a:p>
        </p:txBody>
      </p:sp>
      <p:sp>
        <p:nvSpPr>
          <p:cNvPr id="40962" name="Rectangle 3"/>
          <p:cNvSpPr>
            <a:spLocks noGrp="1" noChangeArrowheads="1"/>
          </p:cNvSpPr>
          <p:nvPr>
            <p:ph idx="4294967295"/>
          </p:nvPr>
        </p:nvSpPr>
        <p:spPr>
          <a:xfrm>
            <a:off x="539750" y="1700213"/>
            <a:ext cx="7772400" cy="4572000"/>
          </a:xfrm>
        </p:spPr>
        <p:txBody>
          <a:bodyPr/>
          <a:lstStyle/>
          <a:p>
            <a:pPr eaLnBrk="1" hangingPunct="1">
              <a:lnSpc>
                <a:spcPct val="90000"/>
              </a:lnSpc>
            </a:pPr>
            <a:r>
              <a:rPr lang="en-US">
                <a:latin typeface="Times New Roman" charset="0"/>
              </a:rPr>
              <a:t>Indication: </a:t>
            </a:r>
          </a:p>
          <a:p>
            <a:pPr lvl="1" eaLnBrk="1" hangingPunct="1">
              <a:lnSpc>
                <a:spcPct val="90000"/>
              </a:lnSpc>
            </a:pPr>
            <a:r>
              <a:rPr lang="en-US">
                <a:latin typeface="Times New Roman" charset="0"/>
              </a:rPr>
              <a:t>Tumor growing outside the ventricle</a:t>
            </a:r>
          </a:p>
          <a:p>
            <a:pPr lvl="1" eaLnBrk="1" hangingPunct="1">
              <a:lnSpc>
                <a:spcPct val="90000"/>
              </a:lnSpc>
            </a:pPr>
            <a:endParaRPr lang="en-US">
              <a:latin typeface="Times New Roman" charset="0"/>
            </a:endParaRPr>
          </a:p>
          <a:p>
            <a:pPr lvl="1" eaLnBrk="1" hangingPunct="1">
              <a:lnSpc>
                <a:spcPct val="90000"/>
              </a:lnSpc>
            </a:pPr>
            <a:r>
              <a:rPr lang="en-US">
                <a:latin typeface="Times New Roman" charset="0"/>
              </a:rPr>
              <a:t>Tumor located mainly in antero-superiorly in frontal horn</a:t>
            </a:r>
          </a:p>
          <a:p>
            <a:pPr lvl="1" eaLnBrk="1" hangingPunct="1">
              <a:lnSpc>
                <a:spcPct val="90000"/>
              </a:lnSpc>
            </a:pPr>
            <a:endParaRPr lang="en-US">
              <a:latin typeface="Times New Roman" charset="0"/>
            </a:endParaRPr>
          </a:p>
          <a:p>
            <a:pPr lvl="1" eaLnBrk="1" hangingPunct="1">
              <a:lnSpc>
                <a:spcPct val="90000"/>
              </a:lnSpc>
            </a:pPr>
            <a:r>
              <a:rPr lang="en-US">
                <a:latin typeface="Times New Roman" charset="0"/>
              </a:rPr>
              <a:t>Non-dominant hemisphere</a:t>
            </a:r>
          </a:p>
          <a:p>
            <a:pPr lvl="1" eaLnBrk="1" hangingPunct="1">
              <a:lnSpc>
                <a:spcPct val="90000"/>
              </a:lnSpc>
            </a:pPr>
            <a:endParaRPr lang="en-US">
              <a:latin typeface="Times New Roman" charset="0"/>
            </a:endParaRPr>
          </a:p>
          <a:p>
            <a:pPr lvl="1" eaLnBrk="1" hangingPunct="1">
              <a:lnSpc>
                <a:spcPct val="90000"/>
              </a:lnSpc>
            </a:pPr>
            <a:r>
              <a:rPr lang="en-US">
                <a:latin typeface="Times New Roman" charset="0"/>
              </a:rPr>
              <a:t>Surgeons preference</a:t>
            </a:r>
          </a:p>
          <a:p>
            <a:pPr lvl="1" eaLnBrk="1" hangingPunct="1">
              <a:lnSpc>
                <a:spcPct val="90000"/>
              </a:lnSpc>
            </a:pPr>
            <a:endParaRPr lang="en-US">
              <a:latin typeface="Times New Roman" charset="0"/>
            </a:endParaRPr>
          </a:p>
          <a:p>
            <a:pPr lvl="1" eaLnBrk="1" hangingPunct="1">
              <a:lnSpc>
                <a:spcPct val="90000"/>
              </a:lnSpc>
              <a:buFontTx/>
              <a:buNone/>
            </a:pPr>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611188" y="476250"/>
            <a:ext cx="7772400" cy="914400"/>
          </a:xfrm>
        </p:spPr>
        <p:txBody>
          <a:bodyPr/>
          <a:lstStyle/>
          <a:p>
            <a:pPr eaLnBrk="1" fontAlgn="auto" hangingPunct="1">
              <a:spcAft>
                <a:spcPts val="0"/>
              </a:spcAft>
              <a:defRPr/>
            </a:pPr>
            <a:r>
              <a:rPr lang="en-US" dirty="0" smtClean="0">
                <a:ea typeface="+mj-ea"/>
                <a:cs typeface="+mj-cs"/>
              </a:rPr>
              <a:t>Positioning and craniotomy</a:t>
            </a:r>
          </a:p>
        </p:txBody>
      </p:sp>
      <p:sp>
        <p:nvSpPr>
          <p:cNvPr id="41986" name="Rectangle 3"/>
          <p:cNvSpPr>
            <a:spLocks noGrp="1" noChangeArrowheads="1"/>
          </p:cNvSpPr>
          <p:nvPr>
            <p:ph idx="4294967295"/>
          </p:nvPr>
        </p:nvSpPr>
        <p:spPr>
          <a:xfrm>
            <a:off x="684213" y="1700213"/>
            <a:ext cx="7772400" cy="4572000"/>
          </a:xfrm>
        </p:spPr>
        <p:txBody>
          <a:bodyPr/>
          <a:lstStyle/>
          <a:p>
            <a:pPr eaLnBrk="1" hangingPunct="1"/>
            <a:r>
              <a:rPr lang="en-US">
                <a:latin typeface="Times New Roman" charset="0"/>
              </a:rPr>
              <a:t>Principles followed are same</a:t>
            </a:r>
          </a:p>
          <a:p>
            <a:pPr eaLnBrk="1" hangingPunct="1"/>
            <a:endParaRPr lang="en-US">
              <a:latin typeface="Times New Roman" charset="0"/>
            </a:endParaRPr>
          </a:p>
          <a:p>
            <a:pPr eaLnBrk="1" hangingPunct="1"/>
            <a:r>
              <a:rPr lang="en-US">
                <a:latin typeface="Times New Roman" charset="0"/>
              </a:rPr>
              <a:t>Cortisectomy in middle frontal gyrus</a:t>
            </a:r>
          </a:p>
          <a:p>
            <a:pPr eaLnBrk="1" hangingPunct="1"/>
            <a:endParaRPr lang="en-US">
              <a:latin typeface="Times New Roman" charset="0"/>
            </a:endParaRPr>
          </a:p>
          <a:p>
            <a:pPr eaLnBrk="1" hangingPunct="1"/>
            <a:r>
              <a:rPr lang="en-US">
                <a:latin typeface="Times New Roman" charset="0"/>
              </a:rPr>
              <a:t>Entry in ventricle </a:t>
            </a:r>
          </a:p>
          <a:p>
            <a:pPr eaLnBrk="1" hangingPunct="1"/>
            <a:endParaRPr lang="en-US">
              <a:latin typeface="Times New Roman" charset="0"/>
            </a:endParaRPr>
          </a:p>
          <a:p>
            <a:pPr eaLnBrk="1" hangingPunct="1"/>
            <a:r>
              <a:rPr lang="en-US">
                <a:latin typeface="Times New Roman" charset="0"/>
              </a:rPr>
              <a:t>Tumor debulking and dissection</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323850" y="549275"/>
            <a:ext cx="7772400" cy="914400"/>
          </a:xfrm>
        </p:spPr>
        <p:txBody>
          <a:bodyPr/>
          <a:lstStyle/>
          <a:p>
            <a:pPr eaLnBrk="1" fontAlgn="auto" hangingPunct="1">
              <a:spcAft>
                <a:spcPts val="0"/>
              </a:spcAft>
              <a:defRPr/>
            </a:pPr>
            <a:r>
              <a:rPr lang="en-US" dirty="0" smtClean="0">
                <a:ea typeface="+mj-ea"/>
                <a:cs typeface="+mj-cs"/>
              </a:rPr>
              <a:t>Complications </a:t>
            </a:r>
          </a:p>
        </p:txBody>
      </p:sp>
      <p:sp>
        <p:nvSpPr>
          <p:cNvPr id="43010" name="Rectangle 3"/>
          <p:cNvSpPr>
            <a:spLocks noGrp="1" noChangeArrowheads="1"/>
          </p:cNvSpPr>
          <p:nvPr>
            <p:ph idx="4294967295"/>
          </p:nvPr>
        </p:nvSpPr>
        <p:spPr>
          <a:xfrm>
            <a:off x="468313" y="1916113"/>
            <a:ext cx="7772400" cy="4572000"/>
          </a:xfrm>
        </p:spPr>
        <p:txBody>
          <a:bodyPr/>
          <a:lstStyle/>
          <a:p>
            <a:pPr eaLnBrk="1" hangingPunct="1"/>
            <a:r>
              <a:rPr lang="en-US" sz="2800">
                <a:latin typeface="Times New Roman" charset="0"/>
              </a:rPr>
              <a:t>Epilepsy</a:t>
            </a:r>
          </a:p>
          <a:p>
            <a:pPr lvl="1" eaLnBrk="1" hangingPunct="1"/>
            <a:r>
              <a:rPr lang="en-US" sz="2400">
                <a:latin typeface="Times New Roman" charset="0"/>
              </a:rPr>
              <a:t>Direct cortical incision and damage</a:t>
            </a:r>
          </a:p>
          <a:p>
            <a:pPr lvl="1" eaLnBrk="1" hangingPunct="1"/>
            <a:endParaRPr lang="en-US" sz="2400">
              <a:latin typeface="Times New Roman" charset="0"/>
            </a:endParaRPr>
          </a:p>
          <a:p>
            <a:pPr eaLnBrk="1" hangingPunct="1"/>
            <a:r>
              <a:rPr lang="en-US" sz="2800">
                <a:latin typeface="Times New Roman" charset="0"/>
              </a:rPr>
              <a:t>Memory loss</a:t>
            </a:r>
          </a:p>
          <a:p>
            <a:pPr lvl="1" eaLnBrk="1" hangingPunct="1"/>
            <a:r>
              <a:rPr lang="en-US" sz="2400">
                <a:latin typeface="Times New Roman" charset="0"/>
              </a:rPr>
              <a:t>Retraction of caudate nucleus. </a:t>
            </a:r>
          </a:p>
          <a:p>
            <a:pPr lvl="1" eaLnBrk="1" hangingPunct="1"/>
            <a:endParaRPr lang="en-US" sz="2400">
              <a:latin typeface="Times New Roman" charset="0"/>
            </a:endParaRPr>
          </a:p>
          <a:p>
            <a:pPr eaLnBrk="1" hangingPunct="1"/>
            <a:r>
              <a:rPr lang="en-US" sz="2800">
                <a:latin typeface="Times New Roman" charset="0"/>
              </a:rPr>
              <a:t>Hemiplegia</a:t>
            </a:r>
          </a:p>
          <a:p>
            <a:pPr lvl="1" eaLnBrk="1" hangingPunct="1"/>
            <a:r>
              <a:rPr lang="en-US" sz="2400">
                <a:latin typeface="Times New Roman" charset="0"/>
              </a:rPr>
              <a:t>Retraction of centralis semiovalis</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611188" y="476250"/>
            <a:ext cx="7772400" cy="914400"/>
          </a:xfrm>
        </p:spPr>
        <p:txBody>
          <a:bodyPr/>
          <a:lstStyle/>
          <a:p>
            <a:pPr eaLnBrk="1" fontAlgn="auto" hangingPunct="1">
              <a:spcAft>
                <a:spcPts val="0"/>
              </a:spcAft>
              <a:defRPr/>
            </a:pPr>
            <a:r>
              <a:rPr lang="en-US" dirty="0" smtClean="0">
                <a:ea typeface="+mj-ea"/>
                <a:cs typeface="+mj-cs"/>
              </a:rPr>
              <a:t>Disadvantages </a:t>
            </a:r>
          </a:p>
        </p:txBody>
      </p:sp>
      <p:sp>
        <p:nvSpPr>
          <p:cNvPr id="44034" name="Rectangle 3"/>
          <p:cNvSpPr>
            <a:spLocks noGrp="1" noChangeArrowheads="1"/>
          </p:cNvSpPr>
          <p:nvPr>
            <p:ph idx="4294967295"/>
          </p:nvPr>
        </p:nvSpPr>
        <p:spPr>
          <a:xfrm>
            <a:off x="684213" y="1773238"/>
            <a:ext cx="7772400" cy="4572000"/>
          </a:xfrm>
        </p:spPr>
        <p:txBody>
          <a:bodyPr/>
          <a:lstStyle/>
          <a:p>
            <a:pPr eaLnBrk="1" hangingPunct="1"/>
            <a:r>
              <a:rPr lang="en-US">
                <a:latin typeface="Times New Roman" charset="0"/>
              </a:rPr>
              <a:t>More chances of epilepsy and porencephalic cysts</a:t>
            </a:r>
          </a:p>
          <a:p>
            <a:pPr eaLnBrk="1" hangingPunct="1"/>
            <a:endParaRPr lang="en-US">
              <a:latin typeface="Times New Roman" charset="0"/>
            </a:endParaRPr>
          </a:p>
          <a:p>
            <a:pPr eaLnBrk="1" hangingPunct="1"/>
            <a:r>
              <a:rPr lang="en-US">
                <a:latin typeface="Times New Roman" charset="0"/>
              </a:rPr>
              <a:t>Limited entry to opposite ventricles</a:t>
            </a:r>
          </a:p>
          <a:p>
            <a:pPr eaLnBrk="1" hangingPunct="1"/>
            <a:endParaRPr lang="en-US">
              <a:latin typeface="Times New Roman" charset="0"/>
            </a:endParaRPr>
          </a:p>
          <a:p>
            <a:pPr eaLnBrk="1" hangingPunct="1"/>
            <a:r>
              <a:rPr lang="en-US">
                <a:latin typeface="Times New Roman" charset="0"/>
              </a:rPr>
              <a:t>Small ventricles- chances of missing</a:t>
            </a:r>
          </a:p>
          <a:p>
            <a:pPr eaLnBrk="1" hangingPunct="1"/>
            <a:endParaRPr lang="en-US">
              <a:latin typeface="Times New Roman" charset="0"/>
            </a:endParaRPr>
          </a:p>
          <a:p>
            <a:pPr eaLnBrk="1" hangingPunct="1"/>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539750" y="549275"/>
            <a:ext cx="7772400" cy="914400"/>
          </a:xfrm>
        </p:spPr>
        <p:txBody>
          <a:bodyPr/>
          <a:lstStyle/>
          <a:p>
            <a:pPr eaLnBrk="1" fontAlgn="auto" hangingPunct="1">
              <a:spcAft>
                <a:spcPts val="0"/>
              </a:spcAft>
              <a:defRPr/>
            </a:pPr>
            <a:r>
              <a:rPr lang="en-US" dirty="0" smtClean="0">
                <a:ea typeface="+mj-ea"/>
                <a:cs typeface="+mj-cs"/>
              </a:rPr>
              <a:t>Tumors involving the body</a:t>
            </a:r>
          </a:p>
        </p:txBody>
      </p:sp>
      <p:sp>
        <p:nvSpPr>
          <p:cNvPr id="45058" name="Rectangle 3"/>
          <p:cNvSpPr>
            <a:spLocks noGrp="1" noChangeArrowheads="1"/>
          </p:cNvSpPr>
          <p:nvPr>
            <p:ph idx="4294967295"/>
          </p:nvPr>
        </p:nvSpPr>
        <p:spPr>
          <a:xfrm>
            <a:off x="539750" y="1700213"/>
            <a:ext cx="7772400" cy="4572000"/>
          </a:xfrm>
        </p:spPr>
        <p:txBody>
          <a:bodyPr/>
          <a:lstStyle/>
          <a:p>
            <a:pPr eaLnBrk="1" hangingPunct="1"/>
            <a:r>
              <a:rPr lang="en-US" sz="2800">
                <a:latin typeface="Times New Roman" charset="0"/>
              </a:rPr>
              <a:t>Transcallosal approach is better </a:t>
            </a:r>
          </a:p>
          <a:p>
            <a:pPr eaLnBrk="1" hangingPunct="1"/>
            <a:endParaRPr lang="en-US" sz="2800">
              <a:latin typeface="Times New Roman" charset="0"/>
            </a:endParaRPr>
          </a:p>
          <a:p>
            <a:pPr eaLnBrk="1" hangingPunct="1"/>
            <a:r>
              <a:rPr lang="en-US" sz="2800">
                <a:latin typeface="Times New Roman" charset="0"/>
              </a:rPr>
              <a:t>Combined transcallosal and transcortical approach is needed for large tumors involving both ventricles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3850" y="476250"/>
            <a:ext cx="2624138" cy="914400"/>
          </a:xfrm>
        </p:spPr>
        <p:txBody>
          <a:bodyPr/>
          <a:lstStyle/>
          <a:p>
            <a:pPr eaLnBrk="1" fontAlgn="auto" hangingPunct="1">
              <a:spcAft>
                <a:spcPts val="0"/>
              </a:spcAft>
              <a:defRPr/>
            </a:pPr>
            <a:r>
              <a:rPr lang="en-IN" dirty="0" smtClean="0">
                <a:solidFill>
                  <a:schemeClr val="tx2">
                    <a:satMod val="200000"/>
                  </a:schemeClr>
                </a:solidFill>
                <a:ea typeface="+mj-ea"/>
                <a:cs typeface="+mj-cs"/>
              </a:rPr>
              <a:t>Frontal horn</a:t>
            </a:r>
            <a:endParaRPr lang="en-IN" dirty="0">
              <a:solidFill>
                <a:schemeClr val="tx2">
                  <a:satMod val="200000"/>
                </a:schemeClr>
              </a:solidFill>
              <a:ea typeface="+mj-ea"/>
              <a:cs typeface="+mj-cs"/>
            </a:endParaRPr>
          </a:p>
        </p:txBody>
      </p:sp>
      <p:sp>
        <p:nvSpPr>
          <p:cNvPr id="16386" name="Content Placeholder 2"/>
          <p:cNvSpPr>
            <a:spLocks noGrp="1"/>
          </p:cNvSpPr>
          <p:nvPr>
            <p:ph idx="4294967295"/>
          </p:nvPr>
        </p:nvSpPr>
        <p:spPr>
          <a:xfrm>
            <a:off x="0" y="1700213"/>
            <a:ext cx="4208463" cy="4572000"/>
          </a:xfrm>
        </p:spPr>
        <p:txBody>
          <a:bodyPr/>
          <a:lstStyle/>
          <a:p>
            <a:pPr eaLnBrk="1" hangingPunct="1"/>
            <a:r>
              <a:rPr lang="en-US">
                <a:latin typeface="Times New Roman" charset="0"/>
              </a:rPr>
              <a:t>Boundaries </a:t>
            </a:r>
          </a:p>
          <a:p>
            <a:pPr lvl="1" eaLnBrk="1" hangingPunct="1"/>
            <a:r>
              <a:rPr lang="en-US">
                <a:latin typeface="Times New Roman" charset="0"/>
              </a:rPr>
              <a:t> Medial wall</a:t>
            </a:r>
          </a:p>
          <a:p>
            <a:pPr lvl="2" eaLnBrk="1" hangingPunct="1"/>
            <a:r>
              <a:rPr lang="en-US">
                <a:latin typeface="Times New Roman" charset="0"/>
              </a:rPr>
              <a:t>Septum pellucidum</a:t>
            </a:r>
          </a:p>
          <a:p>
            <a:pPr lvl="1" eaLnBrk="1" hangingPunct="1"/>
            <a:r>
              <a:rPr lang="en-US">
                <a:latin typeface="Times New Roman" charset="0"/>
              </a:rPr>
              <a:t>Roof, anterior wall and Floor</a:t>
            </a:r>
          </a:p>
          <a:p>
            <a:pPr lvl="2" eaLnBrk="1" hangingPunct="1"/>
            <a:r>
              <a:rPr lang="en-US">
                <a:latin typeface="Times New Roman" charset="0"/>
              </a:rPr>
              <a:t>Anterior wrapping of the corpus callosum, genu, rostrum  &amp; trunk</a:t>
            </a:r>
          </a:p>
          <a:p>
            <a:pPr lvl="1" eaLnBrk="1" hangingPunct="1"/>
            <a:r>
              <a:rPr lang="en-US">
                <a:latin typeface="Times New Roman" charset="0"/>
              </a:rPr>
              <a:t>Lateral wall</a:t>
            </a:r>
          </a:p>
          <a:p>
            <a:pPr lvl="2" eaLnBrk="1" hangingPunct="1"/>
            <a:r>
              <a:rPr lang="en-US">
                <a:latin typeface="Times New Roman" charset="0"/>
              </a:rPr>
              <a:t>Internal aspect of the head of the caudate nucleus.</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395288" y="476250"/>
            <a:ext cx="7772400" cy="914400"/>
          </a:xfrm>
        </p:spPr>
        <p:txBody>
          <a:bodyPr/>
          <a:lstStyle/>
          <a:p>
            <a:pPr eaLnBrk="1" fontAlgn="auto" hangingPunct="1">
              <a:spcAft>
                <a:spcPts val="0"/>
              </a:spcAft>
              <a:defRPr/>
            </a:pPr>
            <a:r>
              <a:rPr lang="en-US" dirty="0" err="1" smtClean="0">
                <a:ea typeface="+mj-ea"/>
                <a:cs typeface="+mj-cs"/>
              </a:rPr>
              <a:t>Atrial</a:t>
            </a:r>
            <a:r>
              <a:rPr lang="en-US" dirty="0" smtClean="0">
                <a:ea typeface="+mj-ea"/>
                <a:cs typeface="+mj-cs"/>
              </a:rPr>
              <a:t> tumors</a:t>
            </a:r>
          </a:p>
        </p:txBody>
      </p:sp>
      <p:sp>
        <p:nvSpPr>
          <p:cNvPr id="46082" name="Rectangle 3"/>
          <p:cNvSpPr>
            <a:spLocks noGrp="1" noChangeArrowheads="1"/>
          </p:cNvSpPr>
          <p:nvPr>
            <p:ph idx="4294967295"/>
          </p:nvPr>
        </p:nvSpPr>
        <p:spPr>
          <a:xfrm>
            <a:off x="468313" y="1628775"/>
            <a:ext cx="7772400" cy="4572000"/>
          </a:xfrm>
        </p:spPr>
        <p:txBody>
          <a:bodyPr/>
          <a:lstStyle/>
          <a:p>
            <a:pPr eaLnBrk="1" hangingPunct="1">
              <a:lnSpc>
                <a:spcPct val="90000"/>
              </a:lnSpc>
            </a:pPr>
            <a:r>
              <a:rPr lang="en-US">
                <a:latin typeface="Times New Roman" charset="0"/>
              </a:rPr>
              <a:t>Transcortical approach is favored.</a:t>
            </a:r>
          </a:p>
          <a:p>
            <a:pPr eaLnBrk="1" hangingPunct="1">
              <a:lnSpc>
                <a:spcPct val="90000"/>
              </a:lnSpc>
            </a:pPr>
            <a:endParaRPr lang="en-US">
              <a:latin typeface="Times New Roman" charset="0"/>
            </a:endParaRPr>
          </a:p>
          <a:p>
            <a:pPr eaLnBrk="1" hangingPunct="1">
              <a:lnSpc>
                <a:spcPct val="90000"/>
              </a:lnSpc>
            </a:pPr>
            <a:r>
              <a:rPr lang="en-US">
                <a:latin typeface="Times New Roman" charset="0"/>
              </a:rPr>
              <a:t>Lateral decubitus position with face turned towards the floor</a:t>
            </a:r>
          </a:p>
          <a:p>
            <a:pPr eaLnBrk="1" hangingPunct="1">
              <a:lnSpc>
                <a:spcPct val="90000"/>
              </a:lnSpc>
            </a:pPr>
            <a:endParaRPr lang="en-US">
              <a:latin typeface="Times New Roman" charset="0"/>
            </a:endParaRPr>
          </a:p>
          <a:p>
            <a:pPr eaLnBrk="1" hangingPunct="1">
              <a:lnSpc>
                <a:spcPct val="90000"/>
              </a:lnSpc>
            </a:pPr>
            <a:r>
              <a:rPr lang="en-US">
                <a:latin typeface="Times New Roman" charset="0"/>
              </a:rPr>
              <a:t>Superior parietal lobule is identified</a:t>
            </a:r>
          </a:p>
          <a:p>
            <a:pPr eaLnBrk="1" hangingPunct="1">
              <a:lnSpc>
                <a:spcPct val="90000"/>
              </a:lnSpc>
            </a:pPr>
            <a:endParaRPr lang="en-US">
              <a:latin typeface="Times New Roman" charset="0"/>
            </a:endParaRPr>
          </a:p>
          <a:p>
            <a:pPr eaLnBrk="1" hangingPunct="1">
              <a:lnSpc>
                <a:spcPct val="90000"/>
              </a:lnSpc>
            </a:pPr>
            <a:r>
              <a:rPr lang="en-US">
                <a:latin typeface="Times New Roman" charset="0"/>
              </a:rPr>
              <a:t>1-2 cm cortisectomy </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611188" y="476250"/>
            <a:ext cx="7772400" cy="914400"/>
          </a:xfrm>
        </p:spPr>
        <p:txBody>
          <a:bodyPr>
            <a:normAutofit/>
          </a:bodyPr>
          <a:lstStyle/>
          <a:p>
            <a:pPr eaLnBrk="1" fontAlgn="auto" hangingPunct="1">
              <a:spcAft>
                <a:spcPts val="0"/>
              </a:spcAft>
              <a:defRPr/>
            </a:pPr>
            <a:r>
              <a:rPr lang="en-US" dirty="0" smtClean="0">
                <a:ea typeface="+mj-ea"/>
                <a:cs typeface="+mj-cs"/>
              </a:rPr>
              <a:t>Why transcortical approach preferred? </a:t>
            </a:r>
          </a:p>
        </p:txBody>
      </p:sp>
      <p:sp>
        <p:nvSpPr>
          <p:cNvPr id="47106" name="Rectangle 3"/>
          <p:cNvSpPr>
            <a:spLocks noGrp="1" noChangeArrowheads="1"/>
          </p:cNvSpPr>
          <p:nvPr>
            <p:ph idx="4294967295"/>
          </p:nvPr>
        </p:nvSpPr>
        <p:spPr>
          <a:xfrm>
            <a:off x="827088" y="1773238"/>
            <a:ext cx="7772400" cy="4572000"/>
          </a:xfrm>
        </p:spPr>
        <p:txBody>
          <a:bodyPr/>
          <a:lstStyle/>
          <a:p>
            <a:pPr eaLnBrk="1" hangingPunct="1"/>
            <a:r>
              <a:rPr lang="en-US">
                <a:latin typeface="Times New Roman" charset="0"/>
              </a:rPr>
              <a:t>Ventricles diverge posteriorly</a:t>
            </a:r>
          </a:p>
          <a:p>
            <a:pPr eaLnBrk="1" hangingPunct="1"/>
            <a:endParaRPr lang="en-US">
              <a:latin typeface="Times New Roman" charset="0"/>
            </a:endParaRPr>
          </a:p>
          <a:p>
            <a:pPr eaLnBrk="1" hangingPunct="1"/>
            <a:r>
              <a:rPr lang="en-US">
                <a:latin typeface="Times New Roman" charset="0"/>
              </a:rPr>
              <a:t>Splenium sacrifice has physiological risks</a:t>
            </a:r>
          </a:p>
          <a:p>
            <a:pPr eaLnBrk="1" hangingPunct="1"/>
            <a:endParaRPr lang="en-US">
              <a:latin typeface="Times New Roman" charset="0"/>
            </a:endParaRPr>
          </a:p>
          <a:p>
            <a:pPr eaLnBrk="1" hangingPunct="1"/>
            <a:r>
              <a:rPr lang="en-US">
                <a:latin typeface="Times New Roman" charset="0"/>
              </a:rPr>
              <a:t>PCA injury is more common</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idx="4294967295"/>
          </p:nvPr>
        </p:nvSpPr>
        <p:spPr>
          <a:xfrm>
            <a:off x="539750" y="549275"/>
            <a:ext cx="7772400" cy="914400"/>
          </a:xfrm>
        </p:spPr>
        <p:txBody>
          <a:bodyPr/>
          <a:lstStyle/>
          <a:p>
            <a:pPr eaLnBrk="1" fontAlgn="auto" hangingPunct="1">
              <a:spcAft>
                <a:spcPts val="0"/>
              </a:spcAft>
              <a:defRPr/>
            </a:pPr>
            <a:r>
              <a:rPr lang="en-US" dirty="0" smtClean="0">
                <a:ea typeface="+mj-ea"/>
                <a:cs typeface="+mj-cs"/>
              </a:rPr>
              <a:t>Complications </a:t>
            </a:r>
          </a:p>
        </p:txBody>
      </p:sp>
      <p:sp>
        <p:nvSpPr>
          <p:cNvPr id="49154" name="Rectangle 3"/>
          <p:cNvSpPr>
            <a:spLocks noGrp="1" noChangeArrowheads="1"/>
          </p:cNvSpPr>
          <p:nvPr>
            <p:ph idx="4294967295"/>
          </p:nvPr>
        </p:nvSpPr>
        <p:spPr>
          <a:xfrm>
            <a:off x="611188" y="1773238"/>
            <a:ext cx="7772400" cy="4572000"/>
          </a:xfrm>
        </p:spPr>
        <p:txBody>
          <a:bodyPr/>
          <a:lstStyle/>
          <a:p>
            <a:pPr eaLnBrk="1" hangingPunct="1"/>
            <a:r>
              <a:rPr lang="en-US">
                <a:latin typeface="Times New Roman" charset="0"/>
              </a:rPr>
              <a:t>Speech problems</a:t>
            </a:r>
          </a:p>
          <a:p>
            <a:pPr lvl="1" eaLnBrk="1" hangingPunct="1"/>
            <a:r>
              <a:rPr lang="en-US">
                <a:latin typeface="Times New Roman" charset="0"/>
              </a:rPr>
              <a:t>Acalculia, apraxia</a:t>
            </a:r>
          </a:p>
          <a:p>
            <a:pPr eaLnBrk="1" hangingPunct="1"/>
            <a:r>
              <a:rPr lang="en-US">
                <a:latin typeface="Times New Roman" charset="0"/>
              </a:rPr>
              <a:t>Visual field deficits</a:t>
            </a:r>
          </a:p>
          <a:p>
            <a:pPr lvl="1" eaLnBrk="1" hangingPunct="1"/>
            <a:r>
              <a:rPr lang="en-US">
                <a:latin typeface="Times New Roman" charset="0"/>
              </a:rPr>
              <a:t>Homonymous hemianopia</a:t>
            </a:r>
          </a:p>
          <a:p>
            <a:pPr lvl="1" eaLnBrk="1" hangingPunct="1"/>
            <a:r>
              <a:rPr lang="en-US">
                <a:latin typeface="Times New Roman" charset="0"/>
              </a:rPr>
              <a:t>Visual spatial processing</a:t>
            </a:r>
          </a:p>
          <a:p>
            <a:pPr eaLnBrk="1" hangingPunct="1"/>
            <a:r>
              <a:rPr lang="en-US">
                <a:latin typeface="Times New Roman" charset="0"/>
              </a:rPr>
              <a:t>Splenium syndrome</a:t>
            </a:r>
          </a:p>
          <a:p>
            <a:pPr lvl="1" eaLnBrk="1" hangingPunct="1"/>
            <a:r>
              <a:rPr lang="en-US">
                <a:latin typeface="Times New Roman" charset="0"/>
              </a:rPr>
              <a:t>Interhemisphere disconnection syndrome</a:t>
            </a:r>
          </a:p>
          <a:p>
            <a:pPr lvl="1" eaLnBrk="1" hangingPunct="1"/>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68313" y="333375"/>
            <a:ext cx="7772400" cy="914400"/>
          </a:xfrm>
        </p:spPr>
        <p:txBody>
          <a:bodyPr/>
          <a:lstStyle/>
          <a:p>
            <a:pPr eaLnBrk="1" fontAlgn="auto" hangingPunct="1">
              <a:spcAft>
                <a:spcPts val="0"/>
              </a:spcAft>
              <a:defRPr/>
            </a:pPr>
            <a:r>
              <a:rPr lang="en-US" dirty="0" smtClean="0">
                <a:ea typeface="+mj-ea"/>
                <a:cs typeface="+mj-cs"/>
              </a:rPr>
              <a:t>Occipital approach</a:t>
            </a:r>
          </a:p>
        </p:txBody>
      </p:sp>
      <p:sp>
        <p:nvSpPr>
          <p:cNvPr id="50178" name="Rectangle 3"/>
          <p:cNvSpPr>
            <a:spLocks noGrp="1" noChangeArrowheads="1"/>
          </p:cNvSpPr>
          <p:nvPr>
            <p:ph idx="4294967295"/>
          </p:nvPr>
        </p:nvSpPr>
        <p:spPr>
          <a:xfrm>
            <a:off x="395288" y="1125538"/>
            <a:ext cx="8353425" cy="5219700"/>
          </a:xfrm>
        </p:spPr>
        <p:txBody>
          <a:bodyPr/>
          <a:lstStyle/>
          <a:p>
            <a:pPr lvl="1" eaLnBrk="1" hangingPunct="1"/>
            <a:r>
              <a:rPr lang="en-US">
                <a:latin typeface="Times New Roman" charset="0"/>
              </a:rPr>
              <a:t>Suitable for tumours situated in part of the pulvinar, medial occipital lobe, and medial atrial wall facing the quadrigeminal cistern</a:t>
            </a:r>
          </a:p>
          <a:p>
            <a:pPr lvl="1" eaLnBrk="1" hangingPunct="1">
              <a:buFont typeface="Wingdings" charset="0"/>
              <a:buNone/>
            </a:pPr>
            <a:endParaRPr lang="en-US">
              <a:latin typeface="Times New Roman" charset="0"/>
            </a:endParaRPr>
          </a:p>
          <a:p>
            <a:pPr lvl="1" eaLnBrk="1" hangingPunct="1"/>
            <a:r>
              <a:rPr lang="en-US">
                <a:latin typeface="Times New Roman" charset="0"/>
              </a:rPr>
              <a:t> Three-quarter prone position with occipital area to be operated lowermost and face turned toward the floor</a:t>
            </a:r>
          </a:p>
          <a:p>
            <a:pPr lvl="1" eaLnBrk="1" hangingPunct="1"/>
            <a:endParaRPr lang="en-US">
              <a:latin typeface="Times New Roman" charset="0"/>
            </a:endParaRPr>
          </a:p>
          <a:p>
            <a:pPr lvl="1" eaLnBrk="1" hangingPunct="1"/>
            <a:r>
              <a:rPr lang="en-US">
                <a:latin typeface="Times New Roman" charset="0"/>
              </a:rPr>
              <a:t>An atrial tumor that extends into the medial occipital cortex, near the junction of the vein of Galen and straight sinus, can be exposed by opening through the isthmus of  the  cingulate  gyrus  in  front  of  the  calcarine  sulcus.</a:t>
            </a:r>
          </a:p>
          <a:p>
            <a:pPr lvl="1" eaLnBrk="1" hangingPunct="1"/>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539750" y="620713"/>
            <a:ext cx="7772400" cy="914400"/>
          </a:xfrm>
        </p:spPr>
        <p:txBody>
          <a:bodyPr/>
          <a:lstStyle/>
          <a:p>
            <a:pPr eaLnBrk="1" fontAlgn="auto" hangingPunct="1">
              <a:spcAft>
                <a:spcPts val="0"/>
              </a:spcAft>
              <a:defRPr/>
            </a:pPr>
            <a:r>
              <a:rPr lang="en-US" dirty="0" smtClean="0">
                <a:ea typeface="+mj-ea"/>
                <a:cs typeface="+mj-cs"/>
              </a:rPr>
              <a:t>Lateral approaches</a:t>
            </a:r>
          </a:p>
        </p:txBody>
      </p:sp>
      <p:sp>
        <p:nvSpPr>
          <p:cNvPr id="51202" name="Rectangle 3"/>
          <p:cNvSpPr>
            <a:spLocks noGrp="1" noChangeArrowheads="1"/>
          </p:cNvSpPr>
          <p:nvPr>
            <p:ph idx="4294967295"/>
          </p:nvPr>
        </p:nvSpPr>
        <p:spPr>
          <a:xfrm>
            <a:off x="755650" y="1916113"/>
            <a:ext cx="7772400" cy="4572000"/>
          </a:xfrm>
        </p:spPr>
        <p:txBody>
          <a:bodyPr/>
          <a:lstStyle/>
          <a:p>
            <a:pPr eaLnBrk="1" hangingPunct="1"/>
            <a:r>
              <a:rPr lang="en-US">
                <a:latin typeface="Times New Roman" charset="0"/>
              </a:rPr>
              <a:t>Frontotemporal / Post frontotemporal </a:t>
            </a:r>
          </a:p>
          <a:p>
            <a:pPr eaLnBrk="1" hangingPunct="1">
              <a:buFont typeface="Wingdings" charset="0"/>
              <a:buNone/>
            </a:pPr>
            <a:endParaRPr lang="en-US">
              <a:latin typeface="Times New Roman" charset="0"/>
            </a:endParaRPr>
          </a:p>
          <a:p>
            <a:pPr lvl="1" eaLnBrk="1" hangingPunct="1"/>
            <a:r>
              <a:rPr lang="en-US">
                <a:latin typeface="Times New Roman" charset="0"/>
              </a:rPr>
              <a:t>Supine with head turned laterally</a:t>
            </a:r>
          </a:p>
          <a:p>
            <a:pPr lvl="1" eaLnBrk="1" hangingPunct="1"/>
            <a:endParaRPr lang="en-US">
              <a:latin typeface="Times New Roman" charset="0"/>
            </a:endParaRPr>
          </a:p>
          <a:p>
            <a:pPr lvl="1" eaLnBrk="1" hangingPunct="1"/>
            <a:r>
              <a:rPr lang="en-US">
                <a:latin typeface="Times New Roman" charset="0"/>
              </a:rPr>
              <a:t>Small temporal craniotomy</a:t>
            </a:r>
          </a:p>
          <a:p>
            <a:pPr lvl="1" eaLnBrk="1" hangingPunct="1"/>
            <a:endParaRPr lang="en-US">
              <a:latin typeface="Times New Roman" charset="0"/>
            </a:endParaRPr>
          </a:p>
          <a:p>
            <a:pPr lvl="1" eaLnBrk="1" hangingPunct="1"/>
            <a:r>
              <a:rPr lang="en-US">
                <a:latin typeface="Times New Roman" charset="0"/>
              </a:rPr>
              <a:t>Dura opened based on base</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23850" y="765175"/>
            <a:ext cx="8424863"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a:buFont typeface="Wingdings" charset="0"/>
              <a:buChar char="Ø"/>
            </a:pPr>
            <a:r>
              <a:rPr lang="en-US" sz="2800">
                <a:latin typeface="Times New Roman" charset="0"/>
              </a:rPr>
              <a:t>Cortical incision </a:t>
            </a:r>
          </a:p>
          <a:p>
            <a:pPr lvl="2"/>
            <a:r>
              <a:rPr lang="en-US" sz="2800">
                <a:latin typeface="Times New Roman" charset="0"/>
              </a:rPr>
              <a:t> </a:t>
            </a:r>
            <a:r>
              <a:rPr lang="en-US" sz="2400">
                <a:latin typeface="Times New Roman" charset="0"/>
              </a:rPr>
              <a:t>If the lesion is strictly localized to the region of the tip of the temporal lobe</a:t>
            </a:r>
          </a:p>
          <a:p>
            <a:pPr lvl="2"/>
            <a:endParaRPr lang="en-US" sz="2400">
              <a:latin typeface="Times New Roman" charset="0"/>
            </a:endParaRPr>
          </a:p>
          <a:p>
            <a:pPr lvl="1">
              <a:buFont typeface="Wingdings" charset="0"/>
              <a:buChar char="Ø"/>
            </a:pPr>
            <a:r>
              <a:rPr lang="en-US" sz="2800">
                <a:latin typeface="Times New Roman" charset="0"/>
              </a:rPr>
              <a:t>Temporal lobectomy </a:t>
            </a:r>
          </a:p>
          <a:p>
            <a:pPr lvl="2"/>
            <a:r>
              <a:rPr lang="en-US" sz="2400">
                <a:latin typeface="Times New Roman" charset="0"/>
              </a:rPr>
              <a:t>If the lesion not only involved the temporal pole but also extended into the temporal horn</a:t>
            </a:r>
          </a:p>
          <a:p>
            <a:pPr lvl="2"/>
            <a:endParaRPr lang="en-US" sz="2400">
              <a:latin typeface="Times New Roman" charset="0"/>
            </a:endParaRPr>
          </a:p>
          <a:p>
            <a:pPr lvl="1">
              <a:buFont typeface="Wingdings" charset="0"/>
              <a:buChar char="Ø"/>
            </a:pPr>
            <a:r>
              <a:rPr lang="en-US" sz="2800">
                <a:latin typeface="Times New Roman" charset="0"/>
              </a:rPr>
              <a:t>For the transcortical approach, lower part of  middle temporal gyrus or  upper part of  inferior temporal gyrus is opened  in  the  long  axis  of  the  gyrus  &amp;  the  incision  is directed backward through the temporal lobe to the anterior part of the temporal horn</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95288" y="404813"/>
            <a:ext cx="8229600" cy="914400"/>
          </a:xfrm>
        </p:spPr>
        <p:txBody>
          <a:bodyPr/>
          <a:lstStyle/>
          <a:p>
            <a:pPr eaLnBrk="1" hangingPunct="1">
              <a:defRPr/>
            </a:pPr>
            <a:r>
              <a:rPr lang="en-US" dirty="0" err="1" smtClean="0">
                <a:ea typeface="+mj-ea"/>
                <a:cs typeface="+mj-cs"/>
              </a:rPr>
              <a:t>Transtemporal</a:t>
            </a:r>
            <a:r>
              <a:rPr lang="en-US" dirty="0" smtClean="0">
                <a:ea typeface="+mj-ea"/>
                <a:cs typeface="+mj-cs"/>
              </a:rPr>
              <a:t> / </a:t>
            </a:r>
            <a:r>
              <a:rPr lang="en-US" dirty="0" err="1" smtClean="0">
                <a:ea typeface="+mj-ea"/>
                <a:cs typeface="+mj-cs"/>
              </a:rPr>
              <a:t>Subtemporal</a:t>
            </a:r>
            <a:r>
              <a:rPr lang="en-US" dirty="0" smtClean="0">
                <a:ea typeface="+mj-ea"/>
                <a:cs typeface="+mj-cs"/>
              </a:rPr>
              <a:t> approaches</a:t>
            </a:r>
            <a:endParaRPr lang="en-IN" dirty="0">
              <a:ea typeface="+mj-ea"/>
              <a:cs typeface="+mj-cs"/>
            </a:endParaRPr>
          </a:p>
        </p:txBody>
      </p:sp>
      <p:sp>
        <p:nvSpPr>
          <p:cNvPr id="53250" name="Content Placeholder 2"/>
          <p:cNvSpPr>
            <a:spLocks noGrp="1"/>
          </p:cNvSpPr>
          <p:nvPr>
            <p:ph idx="4294967295"/>
          </p:nvPr>
        </p:nvSpPr>
        <p:spPr>
          <a:xfrm>
            <a:off x="611188" y="1773238"/>
            <a:ext cx="8137525" cy="4572000"/>
          </a:xfrm>
        </p:spPr>
        <p:txBody>
          <a:bodyPr/>
          <a:lstStyle/>
          <a:p>
            <a:pPr eaLnBrk="1" hangingPunct="1"/>
            <a:r>
              <a:rPr lang="en-US">
                <a:latin typeface="Times New Roman" charset="0"/>
              </a:rPr>
              <a:t> Used for a lesion in the middle or posterior third of the temporal horn.</a:t>
            </a:r>
          </a:p>
          <a:p>
            <a:pPr eaLnBrk="1" hangingPunct="1"/>
            <a:endParaRPr lang="en-US">
              <a:latin typeface="Times New Roman" charset="0"/>
            </a:endParaRPr>
          </a:p>
          <a:p>
            <a:pPr eaLnBrk="1" hangingPunct="1"/>
            <a:r>
              <a:rPr lang="en-US">
                <a:latin typeface="Times New Roman" charset="0"/>
              </a:rPr>
              <a:t> Supine with head turned almost laterally .</a:t>
            </a:r>
          </a:p>
          <a:p>
            <a:pPr eaLnBrk="1" hangingPunct="1">
              <a:buFont typeface="Wingdings" charset="0"/>
              <a:buNone/>
            </a:pPr>
            <a:endParaRPr lang="en-US">
              <a:latin typeface="Times New Roman" charset="0"/>
            </a:endParaRPr>
          </a:p>
          <a:p>
            <a:pPr eaLnBrk="1" hangingPunct="1"/>
            <a:r>
              <a:rPr lang="en-US">
                <a:latin typeface="Times New Roman" charset="0"/>
              </a:rPr>
              <a:t>Small temporal craniotomy.</a:t>
            </a:r>
          </a:p>
          <a:p>
            <a:pPr eaLnBrk="1" hangingPunct="1"/>
            <a:endParaRPr lang="en-US">
              <a:latin typeface="Times New Roman" charset="0"/>
            </a:endParaRPr>
          </a:p>
          <a:p>
            <a:pPr eaLnBrk="1" hangingPunct="1"/>
            <a:r>
              <a:rPr lang="en-US">
                <a:latin typeface="Times New Roman" charset="0"/>
              </a:rPr>
              <a:t>Dura opened based on base.</a:t>
            </a:r>
          </a:p>
          <a:p>
            <a:pPr eaLnBrk="1" hangingPunct="1">
              <a:buFont typeface="Wingdings" charset="0"/>
              <a:buNone/>
            </a:pPr>
            <a:endParaRPr lang="en-US">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ontent Placeholder 2"/>
          <p:cNvSpPr>
            <a:spLocks noGrp="1"/>
          </p:cNvSpPr>
          <p:nvPr>
            <p:ph idx="4294967295"/>
          </p:nvPr>
        </p:nvSpPr>
        <p:spPr>
          <a:xfrm>
            <a:off x="468313" y="549275"/>
            <a:ext cx="8135937" cy="5688013"/>
          </a:xfrm>
        </p:spPr>
        <p:txBody>
          <a:bodyPr/>
          <a:lstStyle/>
          <a:p>
            <a:pPr eaLnBrk="1" hangingPunct="1"/>
            <a:r>
              <a:rPr lang="en-US">
                <a:latin typeface="Times New Roman" charset="0"/>
              </a:rPr>
              <a:t>Cortical  incision  in  the middle or inferior temporal gyrus anterior to the optic radiations.</a:t>
            </a:r>
          </a:p>
          <a:p>
            <a:pPr eaLnBrk="1" hangingPunct="1"/>
            <a:endParaRPr lang="en-US">
              <a:latin typeface="Times New Roman" charset="0"/>
            </a:endParaRPr>
          </a:p>
          <a:p>
            <a:pPr eaLnBrk="1" hangingPunct="1"/>
            <a:r>
              <a:rPr lang="en-US">
                <a:latin typeface="Times New Roman" charset="0"/>
              </a:rPr>
              <a:t>An alternative route</a:t>
            </a:r>
          </a:p>
          <a:p>
            <a:pPr lvl="1" eaLnBrk="1" hangingPunct="1"/>
            <a:r>
              <a:rPr lang="en-US">
                <a:latin typeface="Times New Roman" charset="0"/>
              </a:rPr>
              <a:t>Subtemporal route, in which an incision is made in the inferior temporal or occipitotemporal gyrus or the collateral sulcus on the lower surface of the temporal lobe</a:t>
            </a:r>
          </a:p>
          <a:p>
            <a:pPr lvl="1" eaLnBrk="1" hangingPunct="1">
              <a:buFont typeface="Wingdings" charset="0"/>
              <a:buNone/>
            </a:pPr>
            <a:endParaRPr lang="en-US">
              <a:latin typeface="Times New Roman" charset="0"/>
            </a:endParaRPr>
          </a:p>
          <a:p>
            <a:pPr lvl="1" eaLnBrk="1" hangingPunct="1"/>
            <a:r>
              <a:rPr lang="en-US">
                <a:latin typeface="Times New Roman" charset="0"/>
              </a:rPr>
              <a:t> Minimizes the possibility of damage to the optic radiations and speech centers of the dominant hemisphere</a:t>
            </a:r>
          </a:p>
          <a:p>
            <a:pPr lvl="1" eaLnBrk="1" hangingPunct="1">
              <a:buFont typeface="Wingdings" charset="0"/>
              <a:buNone/>
            </a:pPr>
            <a:r>
              <a:rPr lang="en-US">
                <a:latin typeface="Times New Roman" charset="0"/>
              </a:rPr>
              <a:t> </a:t>
            </a:r>
          </a:p>
          <a:p>
            <a:pPr eaLnBrk="1" hangingPunct="1"/>
            <a:endParaRPr lang="en-US">
              <a:latin typeface="Times New Roman"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539750" y="549275"/>
            <a:ext cx="7772400" cy="914400"/>
          </a:xfrm>
        </p:spPr>
        <p:txBody>
          <a:bodyPr/>
          <a:lstStyle/>
          <a:p>
            <a:pPr eaLnBrk="1" fontAlgn="auto" hangingPunct="1">
              <a:spcAft>
                <a:spcPts val="0"/>
              </a:spcAft>
              <a:defRPr/>
            </a:pPr>
            <a:r>
              <a:rPr lang="en-US" dirty="0" smtClean="0">
                <a:ea typeface="+mj-ea"/>
                <a:cs typeface="+mj-cs"/>
              </a:rPr>
              <a:t>Complications </a:t>
            </a:r>
          </a:p>
        </p:txBody>
      </p:sp>
      <p:sp>
        <p:nvSpPr>
          <p:cNvPr id="55298" name="Rectangle 3"/>
          <p:cNvSpPr>
            <a:spLocks noGrp="1" noChangeArrowheads="1"/>
          </p:cNvSpPr>
          <p:nvPr>
            <p:ph idx="4294967295"/>
          </p:nvPr>
        </p:nvSpPr>
        <p:spPr>
          <a:xfrm>
            <a:off x="468313" y="1700213"/>
            <a:ext cx="7772400" cy="4572000"/>
          </a:xfrm>
        </p:spPr>
        <p:txBody>
          <a:bodyPr/>
          <a:lstStyle/>
          <a:p>
            <a:pPr lvl="1" eaLnBrk="1" hangingPunct="1">
              <a:lnSpc>
                <a:spcPct val="90000"/>
              </a:lnSpc>
            </a:pPr>
            <a:endParaRPr lang="en-US">
              <a:latin typeface="Times New Roman" charset="0"/>
            </a:endParaRPr>
          </a:p>
          <a:p>
            <a:pPr lvl="1" eaLnBrk="1" hangingPunct="1">
              <a:lnSpc>
                <a:spcPct val="90000"/>
              </a:lnSpc>
            </a:pPr>
            <a:r>
              <a:rPr lang="en-US">
                <a:latin typeface="Times New Roman" charset="0"/>
              </a:rPr>
              <a:t>Visual field deficits</a:t>
            </a:r>
          </a:p>
          <a:p>
            <a:pPr lvl="2" eaLnBrk="1" hangingPunct="1">
              <a:lnSpc>
                <a:spcPct val="90000"/>
              </a:lnSpc>
            </a:pPr>
            <a:r>
              <a:rPr lang="en-US">
                <a:latin typeface="Times New Roman" charset="0"/>
              </a:rPr>
              <a:t>Superior quadrantonopia</a:t>
            </a:r>
          </a:p>
          <a:p>
            <a:pPr lvl="2" eaLnBrk="1" hangingPunct="1">
              <a:lnSpc>
                <a:spcPct val="90000"/>
              </a:lnSpc>
            </a:pPr>
            <a:endParaRPr lang="en-US">
              <a:latin typeface="Times New Roman" charset="0"/>
            </a:endParaRPr>
          </a:p>
          <a:p>
            <a:pPr lvl="1" eaLnBrk="1" hangingPunct="1">
              <a:lnSpc>
                <a:spcPct val="90000"/>
              </a:lnSpc>
            </a:pPr>
            <a:r>
              <a:rPr lang="en-US">
                <a:latin typeface="Times New Roman" charset="0"/>
              </a:rPr>
              <a:t>Language deficits </a:t>
            </a:r>
          </a:p>
          <a:p>
            <a:pPr lvl="1" eaLnBrk="1" hangingPunct="1">
              <a:lnSpc>
                <a:spcPct val="90000"/>
              </a:lnSpc>
            </a:pPr>
            <a:endParaRPr lang="en-US">
              <a:latin typeface="Times New Roman" charset="0"/>
            </a:endParaRPr>
          </a:p>
          <a:p>
            <a:pPr lvl="1" eaLnBrk="1" hangingPunct="1">
              <a:lnSpc>
                <a:spcPct val="90000"/>
              </a:lnSpc>
            </a:pPr>
            <a:r>
              <a:rPr lang="en-US">
                <a:latin typeface="Times New Roman" charset="0"/>
              </a:rPr>
              <a:t>Others</a:t>
            </a:r>
          </a:p>
          <a:p>
            <a:pPr lvl="2" eaLnBrk="1" hangingPunct="1">
              <a:lnSpc>
                <a:spcPct val="90000"/>
              </a:lnSpc>
            </a:pPr>
            <a:r>
              <a:rPr lang="en-US">
                <a:latin typeface="Times New Roman" charset="0"/>
              </a:rPr>
              <a:t>Dyslexia</a:t>
            </a:r>
          </a:p>
          <a:p>
            <a:pPr lvl="2" eaLnBrk="1" hangingPunct="1">
              <a:lnSpc>
                <a:spcPct val="90000"/>
              </a:lnSpc>
            </a:pPr>
            <a:r>
              <a:rPr lang="en-US">
                <a:latin typeface="Times New Roman" charset="0"/>
              </a:rPr>
              <a:t>Agraphia</a:t>
            </a:r>
          </a:p>
          <a:p>
            <a:pPr lvl="2" eaLnBrk="1" hangingPunct="1">
              <a:lnSpc>
                <a:spcPct val="90000"/>
              </a:lnSpc>
            </a:pPr>
            <a:r>
              <a:rPr lang="en-US">
                <a:latin typeface="Times New Roman" charset="0"/>
              </a:rPr>
              <a:t>Acalculia</a:t>
            </a:r>
          </a:p>
          <a:p>
            <a:pPr lvl="2" eaLnBrk="1" hangingPunct="1">
              <a:lnSpc>
                <a:spcPct val="90000"/>
              </a:lnSpc>
            </a:pPr>
            <a:endParaRPr lang="en-US">
              <a:latin typeface="Times New Roman" charset="0"/>
            </a:endParaRPr>
          </a:p>
          <a:p>
            <a:pPr lvl="1" eaLnBrk="1" hangingPunct="1">
              <a:lnSpc>
                <a:spcPct val="90000"/>
              </a:lnSpc>
            </a:pPr>
            <a:endParaRPr lang="en-US">
              <a:latin typeface="Times New Roman"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916238" y="2492375"/>
            <a:ext cx="3671887" cy="914400"/>
          </a:xfrm>
        </p:spPr>
        <p:txBody>
          <a:bodyPr/>
          <a:lstStyle/>
          <a:p>
            <a:pPr eaLnBrk="1" hangingPunct="1">
              <a:defRPr/>
            </a:pPr>
            <a:r>
              <a:rPr lang="en-US" sz="6600" dirty="0" smtClean="0">
                <a:solidFill>
                  <a:schemeClr val="bg2">
                    <a:lumMod val="40000"/>
                    <a:lumOff val="60000"/>
                  </a:schemeClr>
                </a:solidFill>
                <a:ea typeface="+mj-ea"/>
                <a:cs typeface="+mj-cs"/>
              </a:rPr>
              <a:t>THANKS</a:t>
            </a:r>
            <a:endParaRPr lang="en-IN" sz="6600" dirty="0">
              <a:solidFill>
                <a:schemeClr val="bg2">
                  <a:lumMod val="40000"/>
                  <a:lumOff val="60000"/>
                </a:schemeClr>
              </a:solidFill>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95288" y="404813"/>
            <a:ext cx="2697162" cy="914400"/>
          </a:xfrm>
        </p:spPr>
        <p:txBody>
          <a:bodyPr/>
          <a:lstStyle/>
          <a:p>
            <a:pPr eaLnBrk="1" fontAlgn="auto" hangingPunct="1">
              <a:spcAft>
                <a:spcPts val="0"/>
              </a:spcAft>
              <a:defRPr/>
            </a:pPr>
            <a:r>
              <a:rPr lang="en-IN" dirty="0" smtClean="0">
                <a:solidFill>
                  <a:schemeClr val="tx2">
                    <a:satMod val="200000"/>
                  </a:schemeClr>
                </a:solidFill>
                <a:ea typeface="+mj-ea"/>
                <a:cs typeface="+mj-cs"/>
              </a:rPr>
              <a:t>Body </a:t>
            </a:r>
            <a:endParaRPr lang="en-IN" dirty="0">
              <a:solidFill>
                <a:schemeClr val="tx2">
                  <a:satMod val="200000"/>
                </a:schemeClr>
              </a:solidFill>
              <a:ea typeface="+mj-ea"/>
              <a:cs typeface="+mj-cs"/>
            </a:endParaRPr>
          </a:p>
        </p:txBody>
      </p:sp>
      <p:sp>
        <p:nvSpPr>
          <p:cNvPr id="3" name="Content Placeholder 2"/>
          <p:cNvSpPr>
            <a:spLocks noGrp="1"/>
          </p:cNvSpPr>
          <p:nvPr>
            <p:ph idx="4294967295"/>
          </p:nvPr>
        </p:nvSpPr>
        <p:spPr>
          <a:xfrm>
            <a:off x="0" y="1628775"/>
            <a:ext cx="4500563" cy="4968875"/>
          </a:xfrm>
        </p:spPr>
        <p:txBody>
          <a:bodyPr>
            <a:normAutofit fontScale="92500" lnSpcReduction="20000"/>
          </a:bodyPr>
          <a:lstStyle/>
          <a:p>
            <a:pPr marL="411480" eaLnBrk="1" fontAlgn="auto" hangingPunct="1">
              <a:spcAft>
                <a:spcPts val="0"/>
              </a:spcAft>
              <a:buFont typeface="Wingdings"/>
              <a:buChar char=""/>
              <a:defRPr/>
            </a:pPr>
            <a:r>
              <a:rPr lang="en-IN" dirty="0" smtClean="0">
                <a:ea typeface="+mn-ea"/>
                <a:cs typeface="+mn-cs"/>
              </a:rPr>
              <a:t>Boundaries </a:t>
            </a:r>
          </a:p>
          <a:p>
            <a:pPr marL="740664" lvl="1" eaLnBrk="1" fontAlgn="auto" hangingPunct="1">
              <a:spcAft>
                <a:spcPts val="0"/>
              </a:spcAft>
              <a:buFont typeface="Wingdings"/>
              <a:buChar char=""/>
              <a:defRPr/>
            </a:pPr>
            <a:r>
              <a:rPr lang="en-IN" dirty="0" smtClean="0">
                <a:ea typeface="+mn-ea"/>
              </a:rPr>
              <a:t>Medial wall</a:t>
            </a:r>
          </a:p>
          <a:p>
            <a:pPr marL="996252" lvl="2" eaLnBrk="1" fontAlgn="auto" hangingPunct="1">
              <a:spcAft>
                <a:spcPts val="0"/>
              </a:spcAft>
              <a:buFont typeface="Wingdings"/>
              <a:buChar char=""/>
              <a:defRPr/>
            </a:pPr>
            <a:r>
              <a:rPr lang="en-IN" dirty="0" smtClean="0">
                <a:ea typeface="+mn-ea"/>
              </a:rPr>
              <a:t>Septum pellucidum &amp; body of fornix</a:t>
            </a:r>
          </a:p>
          <a:p>
            <a:pPr marL="740664" lvl="1" eaLnBrk="1" fontAlgn="auto" hangingPunct="1">
              <a:spcAft>
                <a:spcPts val="0"/>
              </a:spcAft>
              <a:buFont typeface="Wingdings"/>
              <a:buChar char=""/>
              <a:defRPr/>
            </a:pPr>
            <a:r>
              <a:rPr lang="en-IN" dirty="0" smtClean="0">
                <a:ea typeface="+mn-ea"/>
              </a:rPr>
              <a:t>Roof</a:t>
            </a:r>
          </a:p>
          <a:p>
            <a:pPr marL="996252" lvl="2" eaLnBrk="1" fontAlgn="auto" hangingPunct="1">
              <a:spcAft>
                <a:spcPts val="0"/>
              </a:spcAft>
              <a:buFont typeface="Wingdings"/>
              <a:buChar char=""/>
              <a:defRPr/>
            </a:pPr>
            <a:r>
              <a:rPr lang="en-IN" dirty="0" smtClean="0">
                <a:ea typeface="+mn-ea"/>
              </a:rPr>
              <a:t>Body of corpus callosum</a:t>
            </a:r>
          </a:p>
          <a:p>
            <a:pPr marL="740664" lvl="1" eaLnBrk="1" fontAlgn="auto" hangingPunct="1">
              <a:spcAft>
                <a:spcPts val="0"/>
              </a:spcAft>
              <a:buFont typeface="Wingdings"/>
              <a:buChar char=""/>
              <a:defRPr/>
            </a:pPr>
            <a:r>
              <a:rPr lang="en-IN" dirty="0" smtClean="0">
                <a:ea typeface="+mn-ea"/>
              </a:rPr>
              <a:t>Lateral wall</a:t>
            </a:r>
          </a:p>
          <a:p>
            <a:pPr marL="996252" lvl="2" eaLnBrk="1" fontAlgn="auto" hangingPunct="1">
              <a:spcAft>
                <a:spcPts val="0"/>
              </a:spcAft>
              <a:buFont typeface="Wingdings"/>
              <a:buChar char=""/>
              <a:defRPr/>
            </a:pPr>
            <a:r>
              <a:rPr lang="en-IN" dirty="0" smtClean="0">
                <a:ea typeface="+mn-ea"/>
              </a:rPr>
              <a:t>Medial part of  body of  caudate nucleus</a:t>
            </a:r>
          </a:p>
          <a:p>
            <a:pPr marL="740664" lvl="1" eaLnBrk="1" fontAlgn="auto" hangingPunct="1">
              <a:spcAft>
                <a:spcPts val="0"/>
              </a:spcAft>
              <a:buFont typeface="Wingdings"/>
              <a:buChar char=""/>
              <a:defRPr/>
            </a:pPr>
            <a:r>
              <a:rPr lang="en-IN" dirty="0" smtClean="0">
                <a:ea typeface="+mn-ea"/>
              </a:rPr>
              <a:t>Floor</a:t>
            </a:r>
          </a:p>
          <a:p>
            <a:pPr marL="996252" lvl="2" eaLnBrk="1" fontAlgn="auto" hangingPunct="1">
              <a:spcAft>
                <a:spcPts val="0"/>
              </a:spcAft>
              <a:buFont typeface="Wingdings"/>
              <a:buChar char=""/>
              <a:defRPr/>
            </a:pPr>
            <a:r>
              <a:rPr lang="en-IN" dirty="0" smtClean="0">
                <a:ea typeface="+mn-ea"/>
              </a:rPr>
              <a:t>Dorsal surface of thalamus between  thalamo-caudate sulcus and </a:t>
            </a:r>
            <a:r>
              <a:rPr lang="en-IN" dirty="0" err="1" smtClean="0">
                <a:ea typeface="+mn-ea"/>
              </a:rPr>
              <a:t>tenia</a:t>
            </a:r>
            <a:r>
              <a:rPr lang="en-IN" dirty="0" smtClean="0">
                <a:ea typeface="+mn-ea"/>
              </a:rPr>
              <a:t> thalami (attach line of  choroidal plexus on  thalamus)</a:t>
            </a:r>
          </a:p>
          <a:p>
            <a:pPr marL="411480" eaLnBrk="1" fontAlgn="auto" hangingPunct="1">
              <a:spcAft>
                <a:spcPts val="0"/>
              </a:spcAft>
              <a:buFont typeface="Wingdings"/>
              <a:buChar char=""/>
              <a:defRPr/>
            </a:pPr>
            <a:endParaRPr lang="en-IN" dirty="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0350"/>
            <a:ext cx="7772400" cy="914400"/>
          </a:xfrm>
        </p:spPr>
        <p:txBody>
          <a:bodyPr/>
          <a:lstStyle/>
          <a:p>
            <a:pPr eaLnBrk="1" fontAlgn="auto" hangingPunct="1">
              <a:spcAft>
                <a:spcPts val="0"/>
              </a:spcAft>
              <a:defRPr/>
            </a:pPr>
            <a:r>
              <a:rPr lang="en-IN" dirty="0" smtClean="0">
                <a:solidFill>
                  <a:schemeClr val="tx2">
                    <a:satMod val="200000"/>
                  </a:schemeClr>
                </a:solidFill>
                <a:ea typeface="+mj-ea"/>
                <a:cs typeface="+mj-cs"/>
              </a:rPr>
              <a:t>Atrium</a:t>
            </a:r>
            <a:endParaRPr lang="en-IN" dirty="0">
              <a:solidFill>
                <a:schemeClr val="tx2">
                  <a:satMod val="200000"/>
                </a:schemeClr>
              </a:solidFill>
              <a:ea typeface="+mj-ea"/>
              <a:cs typeface="+mj-cs"/>
            </a:endParaRPr>
          </a:p>
        </p:txBody>
      </p:sp>
      <p:sp>
        <p:nvSpPr>
          <p:cNvPr id="18434" name="Content Placeholder 2"/>
          <p:cNvSpPr>
            <a:spLocks noGrp="1"/>
          </p:cNvSpPr>
          <p:nvPr>
            <p:ph idx="4294967295"/>
          </p:nvPr>
        </p:nvSpPr>
        <p:spPr>
          <a:xfrm>
            <a:off x="0" y="1196975"/>
            <a:ext cx="8243888" cy="5661025"/>
          </a:xfrm>
        </p:spPr>
        <p:txBody>
          <a:bodyPr/>
          <a:lstStyle/>
          <a:p>
            <a:pPr eaLnBrk="1" hangingPunct="1">
              <a:buFont typeface="Wingdings" charset="0"/>
              <a:buNone/>
            </a:pPr>
            <a:r>
              <a:rPr lang="en-US">
                <a:latin typeface="Times New Roman" charset="0"/>
              </a:rPr>
              <a:t> </a:t>
            </a:r>
          </a:p>
          <a:p>
            <a:pPr lvl="1" eaLnBrk="1" hangingPunct="1">
              <a:buFont typeface="Wingdings" charset="0"/>
              <a:buChar char="§"/>
            </a:pPr>
            <a:r>
              <a:rPr lang="en-US">
                <a:latin typeface="Times New Roman" charset="0"/>
              </a:rPr>
              <a:t>Confluence of  horns.</a:t>
            </a:r>
          </a:p>
          <a:p>
            <a:pPr lvl="1" eaLnBrk="1" hangingPunct="1">
              <a:buFont typeface="Wingdings" charset="0"/>
              <a:buChar char="§"/>
            </a:pPr>
            <a:r>
              <a:rPr lang="en-US">
                <a:latin typeface="Times New Roman" charset="0"/>
              </a:rPr>
              <a:t>Communicates cranially, ventrally and medially with frontal horn, dorsally with  occipital horn, &amp; caudally, ventrally and laterally with inferior horn.</a:t>
            </a:r>
          </a:p>
          <a:p>
            <a:pPr lvl="1" eaLnBrk="1" hangingPunct="1">
              <a:buFont typeface="Wingdings" charset="0"/>
              <a:buChar char="§"/>
            </a:pPr>
            <a:r>
              <a:rPr lang="en-US">
                <a:latin typeface="Times New Roman" charset="0"/>
              </a:rPr>
              <a:t>Overlies the pulvinar, posterior pole of  thalamus which constitutes anterior wall. </a:t>
            </a:r>
          </a:p>
          <a:p>
            <a:pPr lvl="1" eaLnBrk="1" hangingPunct="1">
              <a:buFont typeface="Wingdings" charset="0"/>
              <a:buChar char="§"/>
            </a:pPr>
            <a:r>
              <a:rPr lang="en-US">
                <a:latin typeface="Times New Roman" charset="0"/>
              </a:rPr>
              <a:t>Roof:  ﬁbers coming from the splenium .</a:t>
            </a:r>
          </a:p>
          <a:p>
            <a:pPr lvl="1" eaLnBrk="1" hangingPunct="1">
              <a:buFont typeface="Wingdings" charset="0"/>
              <a:buChar char="§"/>
            </a:pPr>
            <a:r>
              <a:rPr lang="en-US">
                <a:latin typeface="Times New Roman" charset="0"/>
              </a:rPr>
              <a:t>Medial wall: choroidal ﬁssura with choroidal plexus (glomus);  isolates the LV from the cisterna ambiens.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33375"/>
            <a:ext cx="7772400" cy="914400"/>
          </a:xfrm>
        </p:spPr>
        <p:txBody>
          <a:bodyPr/>
          <a:lstStyle/>
          <a:p>
            <a:pPr eaLnBrk="1" fontAlgn="auto" hangingPunct="1">
              <a:spcAft>
                <a:spcPts val="0"/>
              </a:spcAft>
              <a:defRPr/>
            </a:pPr>
            <a:r>
              <a:rPr lang="en-IN" dirty="0" smtClean="0">
                <a:solidFill>
                  <a:schemeClr val="tx2">
                    <a:satMod val="200000"/>
                  </a:schemeClr>
                </a:solidFill>
                <a:ea typeface="+mj-ea"/>
                <a:cs typeface="+mj-cs"/>
              </a:rPr>
              <a:t>Occipital horn</a:t>
            </a:r>
            <a:br>
              <a:rPr lang="en-IN" dirty="0" smtClean="0">
                <a:solidFill>
                  <a:schemeClr val="tx2">
                    <a:satMod val="200000"/>
                  </a:schemeClr>
                </a:solidFill>
                <a:ea typeface="+mj-ea"/>
                <a:cs typeface="+mj-cs"/>
              </a:rPr>
            </a:br>
            <a:endParaRPr lang="en-IN" dirty="0">
              <a:solidFill>
                <a:schemeClr val="tx2">
                  <a:satMod val="200000"/>
                </a:schemeClr>
              </a:solidFill>
              <a:ea typeface="+mj-ea"/>
              <a:cs typeface="+mj-cs"/>
            </a:endParaRPr>
          </a:p>
        </p:txBody>
      </p:sp>
      <p:sp>
        <p:nvSpPr>
          <p:cNvPr id="19458" name="Content Placeholder 2"/>
          <p:cNvSpPr>
            <a:spLocks noGrp="1"/>
          </p:cNvSpPr>
          <p:nvPr>
            <p:ph idx="4294967295"/>
          </p:nvPr>
        </p:nvSpPr>
        <p:spPr>
          <a:xfrm>
            <a:off x="0" y="1125538"/>
            <a:ext cx="5219700" cy="5156200"/>
          </a:xfrm>
        </p:spPr>
        <p:txBody>
          <a:bodyPr/>
          <a:lstStyle/>
          <a:p>
            <a:pPr eaLnBrk="1" hangingPunct="1">
              <a:lnSpc>
                <a:spcPct val="80000"/>
              </a:lnSpc>
              <a:buFont typeface="Wingdings" charset="0"/>
              <a:buNone/>
            </a:pPr>
            <a:endParaRPr lang="en-US" sz="2600">
              <a:latin typeface="Times New Roman" charset="0"/>
            </a:endParaRPr>
          </a:p>
          <a:p>
            <a:pPr lvl="1" eaLnBrk="1" hangingPunct="1">
              <a:lnSpc>
                <a:spcPct val="80000"/>
              </a:lnSpc>
            </a:pPr>
            <a:r>
              <a:rPr lang="en-US" sz="2200">
                <a:latin typeface="Times New Roman" charset="0"/>
              </a:rPr>
              <a:t>Internal wall</a:t>
            </a:r>
          </a:p>
          <a:p>
            <a:pPr lvl="2" eaLnBrk="1" hangingPunct="1">
              <a:lnSpc>
                <a:spcPct val="80000"/>
              </a:lnSpc>
              <a:buFont typeface="Wingdings" charset="0"/>
              <a:buChar char=""/>
            </a:pPr>
            <a:r>
              <a:rPr lang="en-US" sz="2000">
                <a:latin typeface="Times New Roman" charset="0"/>
              </a:rPr>
              <a:t> 2 prominences formed cranially &amp; inferiorly by  ﬁbers of  splenium of  corpus callosum  &amp; deep part of calcarine sulcus </a:t>
            </a:r>
          </a:p>
          <a:p>
            <a:pPr lvl="2" eaLnBrk="1" hangingPunct="1">
              <a:lnSpc>
                <a:spcPct val="80000"/>
              </a:lnSpc>
              <a:buFont typeface="Wingdings" charset="0"/>
              <a:buChar char=""/>
            </a:pPr>
            <a:endParaRPr lang="en-US" sz="2000">
              <a:latin typeface="Times New Roman" charset="0"/>
            </a:endParaRPr>
          </a:p>
          <a:p>
            <a:pPr lvl="1" eaLnBrk="1" hangingPunct="1">
              <a:lnSpc>
                <a:spcPct val="80000"/>
              </a:lnSpc>
            </a:pPr>
            <a:r>
              <a:rPr lang="en-US" sz="2200">
                <a:latin typeface="Times New Roman" charset="0"/>
              </a:rPr>
              <a:t>Floor</a:t>
            </a:r>
          </a:p>
          <a:p>
            <a:pPr lvl="2" eaLnBrk="1" hangingPunct="1">
              <a:lnSpc>
                <a:spcPct val="80000"/>
              </a:lnSpc>
              <a:buFont typeface="Wingdings" charset="0"/>
              <a:buChar char=""/>
            </a:pPr>
            <a:r>
              <a:rPr lang="en-US" sz="2000">
                <a:latin typeface="Times New Roman" charset="0"/>
              </a:rPr>
              <a:t>Bulged by  collateral sulcus  forming collateral eminence,</a:t>
            </a:r>
          </a:p>
          <a:p>
            <a:pPr lvl="2" eaLnBrk="1" hangingPunct="1">
              <a:lnSpc>
                <a:spcPct val="80000"/>
              </a:lnSpc>
              <a:buFont typeface="Wingdings" charset="0"/>
              <a:buChar char=""/>
            </a:pPr>
            <a:endParaRPr lang="en-US" sz="2000">
              <a:latin typeface="Times New Roman" charset="0"/>
            </a:endParaRPr>
          </a:p>
          <a:p>
            <a:pPr lvl="1" eaLnBrk="1" hangingPunct="1">
              <a:lnSpc>
                <a:spcPct val="80000"/>
              </a:lnSpc>
            </a:pPr>
            <a:r>
              <a:rPr lang="en-US" sz="2200">
                <a:latin typeface="Times New Roman" charset="0"/>
              </a:rPr>
              <a:t>Lateral wall</a:t>
            </a:r>
          </a:p>
          <a:p>
            <a:pPr lvl="2" eaLnBrk="1" hangingPunct="1">
              <a:lnSpc>
                <a:spcPct val="80000"/>
              </a:lnSpc>
              <a:buFont typeface="Wingdings" charset="0"/>
              <a:buChar char=""/>
            </a:pPr>
            <a:r>
              <a:rPr lang="en-US" sz="2000">
                <a:latin typeface="Times New Roman" charset="0"/>
              </a:rPr>
              <a:t>White matter of tapetum formed by  external ﬁbers of the splenium of corpus callosum, overlaid laterally by optic radiations and then inferior longitudinal fasciculus </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0350"/>
            <a:ext cx="7772400" cy="914400"/>
          </a:xfrm>
        </p:spPr>
        <p:txBody>
          <a:bodyPr/>
          <a:lstStyle/>
          <a:p>
            <a:pPr eaLnBrk="1" fontAlgn="auto" hangingPunct="1">
              <a:spcAft>
                <a:spcPts val="0"/>
              </a:spcAft>
              <a:defRPr/>
            </a:pPr>
            <a:r>
              <a:rPr lang="en-IN" dirty="0" smtClean="0">
                <a:solidFill>
                  <a:schemeClr val="tx2">
                    <a:satMod val="200000"/>
                  </a:schemeClr>
                </a:solidFill>
                <a:ea typeface="+mj-ea"/>
                <a:cs typeface="+mj-cs"/>
              </a:rPr>
              <a:t>The temporal horn </a:t>
            </a:r>
            <a:br>
              <a:rPr lang="en-IN" dirty="0" smtClean="0">
                <a:solidFill>
                  <a:schemeClr val="tx2">
                    <a:satMod val="200000"/>
                  </a:schemeClr>
                </a:solidFill>
                <a:ea typeface="+mj-ea"/>
                <a:cs typeface="+mj-cs"/>
              </a:rPr>
            </a:br>
            <a:endParaRPr lang="en-IN" dirty="0">
              <a:solidFill>
                <a:schemeClr val="tx2">
                  <a:satMod val="200000"/>
                </a:schemeClr>
              </a:solidFill>
              <a:ea typeface="+mj-ea"/>
              <a:cs typeface="+mj-cs"/>
            </a:endParaRPr>
          </a:p>
        </p:txBody>
      </p:sp>
      <p:sp>
        <p:nvSpPr>
          <p:cNvPr id="20482" name="Content Placeholder 2"/>
          <p:cNvSpPr>
            <a:spLocks noGrp="1"/>
          </p:cNvSpPr>
          <p:nvPr>
            <p:ph idx="4294967295"/>
          </p:nvPr>
        </p:nvSpPr>
        <p:spPr>
          <a:xfrm>
            <a:off x="0" y="1484313"/>
            <a:ext cx="4787900" cy="5373687"/>
          </a:xfrm>
        </p:spPr>
        <p:txBody>
          <a:bodyPr/>
          <a:lstStyle/>
          <a:p>
            <a:pPr lvl="1" eaLnBrk="1" hangingPunct="1">
              <a:lnSpc>
                <a:spcPct val="90000"/>
              </a:lnSpc>
            </a:pPr>
            <a:r>
              <a:rPr lang="en-US" sz="2400">
                <a:latin typeface="Times New Roman" charset="0"/>
              </a:rPr>
              <a:t>Floor</a:t>
            </a:r>
          </a:p>
          <a:p>
            <a:pPr lvl="2" eaLnBrk="1" hangingPunct="1">
              <a:lnSpc>
                <a:spcPct val="90000"/>
              </a:lnSpc>
              <a:buFont typeface="Wingdings" charset="0"/>
              <a:buChar char=""/>
            </a:pPr>
            <a:r>
              <a:rPr lang="en-US" sz="2200">
                <a:latin typeface="Times New Roman" charset="0"/>
              </a:rPr>
              <a:t>Hippocampus  &amp; caudally collateral eminence </a:t>
            </a:r>
          </a:p>
          <a:p>
            <a:pPr lvl="1" eaLnBrk="1" hangingPunct="1">
              <a:lnSpc>
                <a:spcPct val="90000"/>
              </a:lnSpc>
            </a:pPr>
            <a:r>
              <a:rPr lang="en-US" sz="2400">
                <a:latin typeface="Times New Roman" charset="0"/>
              </a:rPr>
              <a:t>Roof</a:t>
            </a:r>
          </a:p>
          <a:p>
            <a:pPr lvl="2" eaLnBrk="1" hangingPunct="1">
              <a:lnSpc>
                <a:spcPct val="90000"/>
              </a:lnSpc>
              <a:buFont typeface="Wingdings" charset="0"/>
              <a:buChar char=""/>
            </a:pPr>
            <a:r>
              <a:rPr lang="en-US" sz="2200">
                <a:latin typeface="Times New Roman" charset="0"/>
              </a:rPr>
              <a:t>Inferior aspect of  thalamus, tail of the caudate nucleus &amp; deep white matter of  temporal lobe,</a:t>
            </a:r>
          </a:p>
          <a:p>
            <a:pPr lvl="1" eaLnBrk="1" hangingPunct="1">
              <a:lnSpc>
                <a:spcPct val="90000"/>
              </a:lnSpc>
            </a:pPr>
            <a:r>
              <a:rPr lang="en-US" sz="2400">
                <a:latin typeface="Times New Roman" charset="0"/>
              </a:rPr>
              <a:t>Medial wall</a:t>
            </a:r>
          </a:p>
          <a:p>
            <a:pPr lvl="2" eaLnBrk="1" hangingPunct="1">
              <a:lnSpc>
                <a:spcPct val="90000"/>
              </a:lnSpc>
              <a:buFont typeface="Wingdings" charset="0"/>
              <a:buChar char=""/>
            </a:pPr>
            <a:r>
              <a:rPr lang="en-US" sz="2200">
                <a:latin typeface="Times New Roman" charset="0"/>
              </a:rPr>
              <a:t>Choroidal ﬁssura &amp; choroid plexus clinging to the ﬁmbria  and to  inferior aspect of the hemisphere</a:t>
            </a:r>
          </a:p>
          <a:p>
            <a:pPr lvl="1" eaLnBrk="1" hangingPunct="1">
              <a:lnSpc>
                <a:spcPct val="90000"/>
              </a:lnSpc>
            </a:pPr>
            <a:r>
              <a:rPr lang="en-US" sz="2400">
                <a:latin typeface="Times New Roman" charset="0"/>
              </a:rPr>
              <a:t>The anterior extremity is situated just behind  amygdaloid nucleus.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60350"/>
            <a:ext cx="7772400" cy="914400"/>
          </a:xfrm>
        </p:spPr>
        <p:txBody>
          <a:bodyPr/>
          <a:lstStyle/>
          <a:p>
            <a:pPr eaLnBrk="1" fontAlgn="auto" hangingPunct="1">
              <a:spcAft>
                <a:spcPts val="0"/>
              </a:spcAft>
              <a:defRPr/>
            </a:pPr>
            <a:r>
              <a:rPr lang="en-IN" dirty="0" smtClean="0">
                <a:solidFill>
                  <a:schemeClr val="tx2">
                    <a:satMod val="200000"/>
                  </a:schemeClr>
                </a:solidFill>
                <a:ea typeface="+mj-ea"/>
                <a:cs typeface="+mj-cs"/>
              </a:rPr>
              <a:t>Interventricular foramen </a:t>
            </a:r>
            <a:br>
              <a:rPr lang="en-IN" dirty="0" smtClean="0">
                <a:solidFill>
                  <a:schemeClr val="tx2">
                    <a:satMod val="200000"/>
                  </a:schemeClr>
                </a:solidFill>
                <a:ea typeface="+mj-ea"/>
                <a:cs typeface="+mj-cs"/>
              </a:rPr>
            </a:br>
            <a:endParaRPr lang="en-IN" dirty="0">
              <a:solidFill>
                <a:schemeClr val="tx2">
                  <a:satMod val="200000"/>
                </a:schemeClr>
              </a:solidFill>
              <a:ea typeface="+mj-ea"/>
              <a:cs typeface="+mj-cs"/>
            </a:endParaRPr>
          </a:p>
        </p:txBody>
      </p:sp>
      <p:sp>
        <p:nvSpPr>
          <p:cNvPr id="21506" name="Content Placeholder 2"/>
          <p:cNvSpPr>
            <a:spLocks noGrp="1"/>
          </p:cNvSpPr>
          <p:nvPr>
            <p:ph idx="4294967295"/>
          </p:nvPr>
        </p:nvSpPr>
        <p:spPr>
          <a:xfrm>
            <a:off x="0" y="1484313"/>
            <a:ext cx="5003800" cy="5113337"/>
          </a:xfrm>
        </p:spPr>
        <p:txBody>
          <a:bodyPr/>
          <a:lstStyle/>
          <a:p>
            <a:pPr lvl="1" eaLnBrk="1" hangingPunct="1">
              <a:lnSpc>
                <a:spcPct val="90000"/>
              </a:lnSpc>
            </a:pPr>
            <a:r>
              <a:rPr lang="en-US" b="1">
                <a:latin typeface="Times New Roman" charset="0"/>
              </a:rPr>
              <a:t>B</a:t>
            </a:r>
            <a:r>
              <a:rPr lang="en-US">
                <a:latin typeface="Times New Roman" charset="0"/>
              </a:rPr>
              <a:t>ounded on each side by anterior pole of  thalamus and ventrally by anterior crus fornicis</a:t>
            </a:r>
          </a:p>
          <a:p>
            <a:pPr lvl="1" eaLnBrk="1" hangingPunct="1">
              <a:lnSpc>
                <a:spcPct val="90000"/>
              </a:lnSpc>
            </a:pPr>
            <a:r>
              <a:rPr lang="en-US">
                <a:latin typeface="Times New Roman" charset="0"/>
              </a:rPr>
              <a:t>Diameter 3–4 mm &amp; presents a posterior concavity</a:t>
            </a:r>
          </a:p>
          <a:p>
            <a:pPr lvl="1" eaLnBrk="1" hangingPunct="1">
              <a:lnSpc>
                <a:spcPct val="90000"/>
              </a:lnSpc>
            </a:pPr>
            <a:r>
              <a:rPr lang="en-US">
                <a:latin typeface="Times New Roman" charset="0"/>
              </a:rPr>
              <a:t>Marked by reﬂexion of  choroidal plexus of  roof of third ventricle which continues with choroidal plexus of  LV &amp; venous angle between  thalamostriate vein &amp; internal cerebral vein.</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33375"/>
            <a:ext cx="7772400" cy="914400"/>
          </a:xfrm>
        </p:spPr>
        <p:txBody>
          <a:bodyPr/>
          <a:lstStyle/>
          <a:p>
            <a:pPr eaLnBrk="1" fontAlgn="auto" hangingPunct="1">
              <a:spcAft>
                <a:spcPts val="0"/>
              </a:spcAft>
              <a:defRPr/>
            </a:pPr>
            <a:r>
              <a:rPr lang="en-IN" dirty="0" smtClean="0">
                <a:solidFill>
                  <a:schemeClr val="tx2">
                    <a:satMod val="200000"/>
                  </a:schemeClr>
                </a:solidFill>
                <a:ea typeface="+mj-ea"/>
                <a:cs typeface="+mj-cs"/>
              </a:rPr>
              <a:t> Arterial vasculature of the VL</a:t>
            </a:r>
            <a:endParaRPr lang="en-IN" dirty="0">
              <a:solidFill>
                <a:schemeClr val="tx2">
                  <a:satMod val="200000"/>
                </a:schemeClr>
              </a:solidFill>
              <a:ea typeface="+mj-ea"/>
              <a:cs typeface="+mj-cs"/>
            </a:endParaRPr>
          </a:p>
        </p:txBody>
      </p:sp>
      <p:sp>
        <p:nvSpPr>
          <p:cNvPr id="3" name="Content Placeholder 2"/>
          <p:cNvSpPr>
            <a:spLocks noGrp="1"/>
          </p:cNvSpPr>
          <p:nvPr>
            <p:ph idx="4294967295"/>
          </p:nvPr>
        </p:nvSpPr>
        <p:spPr>
          <a:xfrm>
            <a:off x="0" y="1268413"/>
            <a:ext cx="9144000" cy="5087937"/>
          </a:xfrm>
        </p:spPr>
        <p:txBody>
          <a:bodyPr>
            <a:normAutofit lnSpcReduction="10000"/>
          </a:bodyPr>
          <a:lstStyle/>
          <a:p>
            <a:pPr marL="411480" eaLnBrk="1" fontAlgn="auto" hangingPunct="1">
              <a:spcAft>
                <a:spcPts val="0"/>
              </a:spcAft>
              <a:buFont typeface="Wingdings"/>
              <a:buChar char=""/>
              <a:defRPr/>
            </a:pPr>
            <a:r>
              <a:rPr lang="en-IN" dirty="0" smtClean="0">
                <a:ea typeface="+mn-ea"/>
                <a:cs typeface="+mn-cs"/>
              </a:rPr>
              <a:t> Anterior choroid artery </a:t>
            </a:r>
          </a:p>
          <a:p>
            <a:pPr marL="740664" lvl="1" eaLnBrk="1" fontAlgn="auto" hangingPunct="1">
              <a:spcAft>
                <a:spcPts val="0"/>
              </a:spcAft>
              <a:buFont typeface="Wingdings"/>
              <a:buChar char=""/>
              <a:defRPr/>
            </a:pPr>
            <a:r>
              <a:rPr lang="en-IN" dirty="0" smtClean="0">
                <a:ea typeface="+mn-ea"/>
              </a:rPr>
              <a:t>Arises from terminal segment of ICA closer to the origin of the PCoM than the carotid bifurcation</a:t>
            </a:r>
          </a:p>
          <a:p>
            <a:pPr marL="740664" lvl="1" eaLnBrk="1" fontAlgn="auto" hangingPunct="1">
              <a:spcAft>
                <a:spcPts val="0"/>
              </a:spcAft>
              <a:buFont typeface="Wingdings"/>
              <a:buChar char=""/>
              <a:defRPr/>
            </a:pPr>
            <a:endParaRPr lang="en-IN" dirty="0" smtClean="0">
              <a:ea typeface="+mn-ea"/>
            </a:endParaRPr>
          </a:p>
          <a:p>
            <a:pPr marL="740664" lvl="1" eaLnBrk="1" fontAlgn="auto" hangingPunct="1">
              <a:spcAft>
                <a:spcPts val="0"/>
              </a:spcAft>
              <a:buFont typeface="Wingdings"/>
              <a:buChar char=""/>
              <a:defRPr/>
            </a:pPr>
            <a:r>
              <a:rPr lang="en-IN" dirty="0" smtClean="0">
                <a:ea typeface="+mn-ea"/>
              </a:rPr>
              <a:t>Two segments: cisternal and </a:t>
            </a:r>
            <a:r>
              <a:rPr lang="en-IN" dirty="0" err="1" smtClean="0">
                <a:ea typeface="+mn-ea"/>
              </a:rPr>
              <a:t>plexal</a:t>
            </a:r>
            <a:endParaRPr lang="en-IN" dirty="0" smtClean="0">
              <a:ea typeface="+mn-ea"/>
            </a:endParaRPr>
          </a:p>
          <a:p>
            <a:pPr marL="740664" lvl="1" eaLnBrk="1" fontAlgn="auto" hangingPunct="1">
              <a:spcAft>
                <a:spcPts val="0"/>
              </a:spcAft>
              <a:buFont typeface="Wingdings"/>
              <a:buChar char=""/>
              <a:defRPr/>
            </a:pPr>
            <a:endParaRPr lang="en-IN" dirty="0" smtClean="0">
              <a:ea typeface="+mn-ea"/>
            </a:endParaRPr>
          </a:p>
          <a:p>
            <a:pPr marL="740664" lvl="1" eaLnBrk="1" fontAlgn="auto" hangingPunct="1">
              <a:spcAft>
                <a:spcPts val="0"/>
              </a:spcAft>
              <a:buFont typeface="Wingdings"/>
              <a:buChar char=""/>
              <a:defRPr/>
            </a:pPr>
            <a:r>
              <a:rPr lang="en-IN" dirty="0" smtClean="0">
                <a:ea typeface="+mn-ea"/>
              </a:rPr>
              <a:t>Frequently anastomoses with branches of other choroidal arteries</a:t>
            </a:r>
          </a:p>
          <a:p>
            <a:pPr marL="740664" lvl="1" eaLnBrk="1" fontAlgn="auto" hangingPunct="1">
              <a:spcAft>
                <a:spcPts val="0"/>
              </a:spcAft>
              <a:buFont typeface="Wingdings"/>
              <a:buChar char=""/>
              <a:defRPr/>
            </a:pPr>
            <a:endParaRPr lang="en-IN" dirty="0" smtClean="0">
              <a:ea typeface="+mn-ea"/>
            </a:endParaRPr>
          </a:p>
          <a:p>
            <a:pPr marL="740664" lvl="1" eaLnBrk="1" fontAlgn="auto" hangingPunct="1">
              <a:spcAft>
                <a:spcPts val="0"/>
              </a:spcAft>
              <a:buFont typeface="Wingdings"/>
              <a:buChar char=""/>
              <a:defRPr/>
            </a:pPr>
            <a:r>
              <a:rPr lang="en-IN" dirty="0" smtClean="0">
                <a:ea typeface="+mn-ea"/>
              </a:rPr>
              <a:t>Sends branches  to adjacent nervous structures</a:t>
            </a:r>
          </a:p>
          <a:p>
            <a:pPr marL="996252" lvl="2" eaLnBrk="1" fontAlgn="auto" hangingPunct="1">
              <a:spcAft>
                <a:spcPts val="0"/>
              </a:spcAft>
              <a:buFont typeface="Wingdings"/>
              <a:buChar char=""/>
              <a:defRPr/>
            </a:pPr>
            <a:r>
              <a:rPr lang="en-IN" dirty="0" smtClean="0">
                <a:ea typeface="+mn-ea"/>
              </a:rPr>
              <a:t>Optic tract,  cerebral peduncle,  globus pallidus,  origin of  optic radiations</a:t>
            </a:r>
            <a:endParaRPr lang="en-IN" dirty="0">
              <a:ea typeface="+mn-ea"/>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1">
      <a:majorFont>
        <a:latin typeface="Times New Roman"/>
        <a:ea typeface=""/>
        <a:cs typeface=""/>
      </a:majorFont>
      <a:minorFont>
        <a:latin typeface="Times New Roman"/>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570</TotalTime>
  <Words>1591</Words>
  <Application>Microsoft Macintosh PowerPoint</Application>
  <PresentationFormat>On-screen Show (4:3)</PresentationFormat>
  <Paragraphs>312</Paragraphs>
  <Slides>39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ＭＳ Ｐゴシック</vt:lpstr>
      <vt:lpstr>Times New Roman</vt:lpstr>
      <vt:lpstr>Wingdings</vt:lpstr>
      <vt:lpstr>Wingdings 2</vt:lpstr>
      <vt:lpstr>Wingdings 3</vt:lpstr>
      <vt:lpstr>Calibri</vt:lpstr>
      <vt:lpstr>Metro</vt:lpstr>
      <vt:lpstr>Anatomy &amp; surgical approaches to lateral ventricles</vt:lpstr>
      <vt:lpstr>Anatomy</vt:lpstr>
      <vt:lpstr>Frontal horn</vt:lpstr>
      <vt:lpstr>Body </vt:lpstr>
      <vt:lpstr>Atrium</vt:lpstr>
      <vt:lpstr>Occipital horn </vt:lpstr>
      <vt:lpstr>The temporal horn  </vt:lpstr>
      <vt:lpstr>Interventricular foramen  </vt:lpstr>
      <vt:lpstr> Arterial vasculature of the VL</vt:lpstr>
      <vt:lpstr>PowerPoint Presentation</vt:lpstr>
      <vt:lpstr>PowerPoint Presentation</vt:lpstr>
      <vt:lpstr>Veins of the lateral ventricles </vt:lpstr>
      <vt:lpstr>PowerPoint Presentation</vt:lpstr>
      <vt:lpstr>PowerPoint Presentation</vt:lpstr>
      <vt:lpstr>Key features</vt:lpstr>
      <vt:lpstr>PowerPoint Presentation</vt:lpstr>
      <vt:lpstr>PowerPoint Presentation</vt:lpstr>
      <vt:lpstr>Transcallosal approach </vt:lpstr>
      <vt:lpstr>Positioning and craniotomy </vt:lpstr>
      <vt:lpstr>Surgical technique</vt:lpstr>
      <vt:lpstr>Intraventricular orientation</vt:lpstr>
      <vt:lpstr>Complications </vt:lpstr>
      <vt:lpstr>Advantages </vt:lpstr>
      <vt:lpstr>Disadvantages</vt:lpstr>
      <vt:lpstr>Transcortical approach</vt:lpstr>
      <vt:lpstr>Positioning and craniotomy</vt:lpstr>
      <vt:lpstr>Complications </vt:lpstr>
      <vt:lpstr>Disadvantages </vt:lpstr>
      <vt:lpstr>Tumors involving the body</vt:lpstr>
      <vt:lpstr>Atrial tumors</vt:lpstr>
      <vt:lpstr>Why transcortical approach preferred? </vt:lpstr>
      <vt:lpstr>Complications </vt:lpstr>
      <vt:lpstr>Occipital approach</vt:lpstr>
      <vt:lpstr>Lateral approaches</vt:lpstr>
      <vt:lpstr>PowerPoint Presentation</vt:lpstr>
      <vt:lpstr>Transtemporal / Subtemporal approaches</vt:lpstr>
      <vt:lpstr>PowerPoint Presentation</vt:lpstr>
      <vt:lpstr>Complications </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&amp; surgical approaches to lateral ventricles</dc:title>
  <dc:creator>KARNI KRIPA</dc:creator>
  <cp:lastModifiedBy>apple</cp:lastModifiedBy>
  <cp:revision>53</cp:revision>
  <dcterms:created xsi:type="dcterms:W3CDTF">2011-02-07T13:08:47Z</dcterms:created>
  <dcterms:modified xsi:type="dcterms:W3CDTF">2013-12-19T05:46:29Z</dcterms:modified>
</cp:coreProperties>
</file>